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368" r:id="rId3"/>
    <p:sldId id="265" r:id="rId4"/>
    <p:sldId id="367" r:id="rId5"/>
    <p:sldId id="339" r:id="rId6"/>
    <p:sldId id="370" r:id="rId7"/>
    <p:sldId id="342" r:id="rId8"/>
    <p:sldId id="369" r:id="rId9"/>
    <p:sldId id="371" r:id="rId10"/>
    <p:sldId id="373" r:id="rId11"/>
    <p:sldId id="374" r:id="rId12"/>
    <p:sldId id="375" r:id="rId13"/>
    <p:sldId id="376" r:id="rId14"/>
    <p:sldId id="385" r:id="rId15"/>
    <p:sldId id="372" r:id="rId16"/>
    <p:sldId id="341" r:id="rId17"/>
    <p:sldId id="386" r:id="rId18"/>
    <p:sldId id="387" r:id="rId19"/>
    <p:sldId id="388" r:id="rId20"/>
    <p:sldId id="389" r:id="rId21"/>
    <p:sldId id="390" r:id="rId22"/>
    <p:sldId id="391" r:id="rId23"/>
    <p:sldId id="338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154A"/>
    <a:srgbClr val="51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7528B-B478-43C6-ADE2-20FB6A4CF5ED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7EC50-F4D6-4E38-9C58-4F02DD05BA1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404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E7EC50-F4D6-4E38-9C58-4F02DD05BA1A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72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416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8765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63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091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781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46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369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821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4595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859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205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468A3-90CF-4FAE-A676-9091C2F91E4C}" type="datetimeFigureOut">
              <a:rPr lang="pl-PL" smtClean="0"/>
              <a:t>2016-09-13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247BD-DEB8-49BC-B2A7-3CC36CE7B63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4641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86" y="-734"/>
            <a:ext cx="9180512" cy="6857769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251520" y="1988840"/>
            <a:ext cx="583264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000" b="1" dirty="0">
                <a:solidFill>
                  <a:srgbClr val="512373"/>
                </a:solidFill>
              </a:rPr>
              <a:t>Analiza wybranych wskaźników pozwalających ocenić potencjał wzrostu wartości spółek notowanych na </a:t>
            </a:r>
            <a:r>
              <a:rPr lang="pl-PL" sz="3000" b="1" dirty="0" smtClean="0">
                <a:solidFill>
                  <a:srgbClr val="512373"/>
                </a:solidFill>
              </a:rPr>
              <a:t>GPW</a:t>
            </a:r>
          </a:p>
          <a:p>
            <a:endParaRPr lang="pl-PL" sz="2400" b="1" dirty="0">
              <a:solidFill>
                <a:srgbClr val="512373"/>
              </a:solidFill>
            </a:endParaRPr>
          </a:p>
          <a:p>
            <a:r>
              <a:rPr lang="pl-PL" sz="2800" dirty="0" smtClean="0">
                <a:solidFill>
                  <a:srgbClr val="C1154A"/>
                </a:solidFill>
              </a:rPr>
              <a:t>dr Rafał Wolski</a:t>
            </a:r>
          </a:p>
          <a:p>
            <a:r>
              <a:rPr lang="pl-PL" sz="2800" dirty="0" smtClean="0">
                <a:solidFill>
                  <a:srgbClr val="C1154A"/>
                </a:solidFill>
              </a:rPr>
              <a:t>rwolski@uni.lodz.pl</a:t>
            </a:r>
          </a:p>
          <a:p>
            <a:endParaRPr lang="pl-PL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4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Ekonomiczna Wartość Dodana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i="1" dirty="0"/>
              <a:t>EVA =  (Zysk z działalności – podatek dochodowy)-(kapitał własny*koszt kapitału własnego + koszty finansowe* tarcza podatkowa)</a:t>
            </a:r>
            <a:endParaRPr lang="pl-PL" sz="2800" dirty="0"/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4572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Model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Analiza regresji, estymacja KMNK</a:t>
            </a:r>
          </a:p>
          <a:p>
            <a:r>
              <a:rPr lang="pl-PL" sz="2800" dirty="0" smtClean="0"/>
              <a:t>Odrzucenie sektorów o niewystarczającej liczbie danych</a:t>
            </a:r>
          </a:p>
          <a:p>
            <a:r>
              <a:rPr lang="pl-PL" sz="2800" dirty="0" smtClean="0"/>
              <a:t>Wyliczenie stopy zwrotu oraz zysku na akcję i EVA na akcję</a:t>
            </a:r>
          </a:p>
          <a:p>
            <a:r>
              <a:rPr lang="pl-PL" sz="2800" dirty="0" smtClean="0"/>
              <a:t>Wyliczenie mediany każdego ze wskaźników dla </a:t>
            </a:r>
            <a:r>
              <a:rPr lang="pl-PL" sz="2800" dirty="0" err="1" smtClean="0"/>
              <a:t>sektórów</a:t>
            </a:r>
            <a:endParaRPr lang="pl-PL" sz="2800" dirty="0"/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2599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Model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/>
          </a:bodyPr>
          <a:lstStyle/>
          <a:p>
            <a:r>
              <a:rPr lang="pl-PL" sz="2800" dirty="0" smtClean="0"/>
              <a:t>Spółki </a:t>
            </a:r>
            <a:r>
              <a:rPr lang="pl-PL" sz="2800" dirty="0"/>
              <a:t>przydzielane były do branż według danych z bazy </a:t>
            </a:r>
            <a:r>
              <a:rPr lang="pl-PL" sz="2800" dirty="0" err="1" smtClean="0"/>
              <a:t>Notoria</a:t>
            </a:r>
            <a:endParaRPr lang="pl-PL" sz="2800" dirty="0" smtClean="0"/>
          </a:p>
          <a:p>
            <a:r>
              <a:rPr lang="pl-PL" sz="2800" dirty="0" smtClean="0"/>
              <a:t>Przeanalizowano </a:t>
            </a:r>
            <a:r>
              <a:rPr lang="pl-PL" sz="2800" dirty="0"/>
              <a:t>następujące branże: budownictwo, deweloperzy, energetyka, finanse (ale nie działalność bankowa – np. Kruk S.A.), handel, informatyka, media, przemysł, telekomunikacja i </a:t>
            </a:r>
            <a:r>
              <a:rPr lang="pl-PL" sz="2800" dirty="0" smtClean="0"/>
              <a:t>usługi</a:t>
            </a:r>
          </a:p>
          <a:p>
            <a:r>
              <a:rPr lang="pl-PL" sz="2800" dirty="0" smtClean="0"/>
              <a:t>Z </a:t>
            </a:r>
            <a:r>
              <a:rPr lang="pl-PL" sz="2800" dirty="0"/>
              <a:t>badań wyłączono takie branże jak ochrona zdrowia, czy rynek kapitałowy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327550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Model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ymbol zastępczy zawartości 4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492896"/>
                <a:ext cx="8229600" cy="403244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pl-PL" sz="2600" dirty="0" smtClean="0"/>
                  <a:t>Ostatecznie zbadano cztery zależności postaci:</a:t>
                </a:r>
              </a:p>
              <a:p>
                <a:pPr marL="0" indent="0">
                  <a:buNone/>
                </a:pPr>
                <a:endParaRPr lang="pl-PL" sz="2800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pl-PL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e>
                      </m:acc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pl-PL" sz="2800" i="1">
                          <a:latin typeface="Cambria Math"/>
                        </a:rPr>
                        <m:t>𝛼</m:t>
                      </m:r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𝛽</m:t>
                      </m:r>
                      <m:r>
                        <a:rPr lang="en-US" sz="2800" i="1">
                          <a:latin typeface="Cambria Math"/>
                        </a:rPr>
                        <m:t>∗</m:t>
                      </m:r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800" i="1">
                              <a:latin typeface="Cambria Math"/>
                            </a:rPr>
                            <m:t>𝐸𝑉𝐴𝑃𝑆</m:t>
                          </m:r>
                        </m:e>
                      </m:acc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𝜀</m:t>
                      </m:r>
                    </m:oMath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pl-PL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e>
                      </m:acc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pl-PL" sz="2800" i="1">
                          <a:latin typeface="Cambria Math"/>
                        </a:rPr>
                        <m:t>𝛼</m:t>
                      </m:r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𝛽</m:t>
                      </m:r>
                      <m:r>
                        <a:rPr lang="en-US" sz="2800" i="1">
                          <a:latin typeface="Cambria Math"/>
                        </a:rPr>
                        <m:t>∗</m:t>
                      </m:r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800" i="1">
                              <a:latin typeface="Cambria Math"/>
                            </a:rPr>
                            <m:t>𝐸𝑉𝐴𝑃𝑆</m:t>
                          </m:r>
                          <m:r>
                            <a:rPr lang="pl-PL" sz="2800" i="1">
                              <a:latin typeface="Cambria Math"/>
                            </a:rPr>
                            <m:t>(−1)</m:t>
                          </m:r>
                        </m:e>
                      </m:acc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𝜀</m:t>
                      </m:r>
                    </m:oMath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pl-PL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e>
                      </m:acc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pl-PL" sz="2800" i="1">
                          <a:latin typeface="Cambria Math"/>
                        </a:rPr>
                        <m:t>𝛼</m:t>
                      </m:r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𝛽</m:t>
                      </m:r>
                      <m:r>
                        <a:rPr lang="en-US" sz="2800" i="1">
                          <a:latin typeface="Cambria Math"/>
                        </a:rPr>
                        <m:t>∗</m:t>
                      </m:r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800" i="1">
                              <a:latin typeface="Cambria Math"/>
                            </a:rPr>
                            <m:t>𝐸𝑃𝑆</m:t>
                          </m:r>
                        </m:e>
                      </m:acc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𝜀</m:t>
                      </m:r>
                    </m:oMath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pl-PL" sz="28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𝑟</m:t>
                              </m:r>
                            </m:sub>
                          </m:sSub>
                        </m:e>
                      </m:acc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pl-PL" sz="2800" i="1">
                          <a:latin typeface="Cambria Math"/>
                        </a:rPr>
                        <m:t>𝛼</m:t>
                      </m:r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𝛽</m:t>
                      </m:r>
                      <m:r>
                        <a:rPr lang="en-US" sz="2800" i="1">
                          <a:latin typeface="Cambria Math"/>
                        </a:rPr>
                        <m:t>∗</m:t>
                      </m:r>
                      <m:acc>
                        <m:accPr>
                          <m:chr m:val="̅"/>
                          <m:ctrlPr>
                            <a:rPr lang="pl-PL" sz="2800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l-PL" sz="2800" i="1">
                              <a:latin typeface="Cambria Math"/>
                            </a:rPr>
                            <m:t>𝐸𝑃𝑆</m:t>
                          </m:r>
                          <m:r>
                            <a:rPr lang="pl-PL" sz="2800" i="1">
                              <a:latin typeface="Cambria Math"/>
                            </a:rPr>
                            <m:t>(−1)</m:t>
                          </m:r>
                        </m:e>
                      </m:acc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pl-PL" sz="2800" i="1">
                          <a:latin typeface="Cambria Math"/>
                        </a:rPr>
                        <m:t>𝜀</m:t>
                      </m:r>
                    </m:oMath>
                  </m:oMathPara>
                </a14:m>
                <a:endParaRPr lang="pl-PL" sz="2800" dirty="0"/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5" name="Symbol zastępczy zawartości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492896"/>
                <a:ext cx="8229600" cy="4032448"/>
              </a:xfrm>
              <a:blipFill rotWithShape="1">
                <a:blip r:embed="rId3"/>
                <a:stretch>
                  <a:fillRect l="-1259" t="-121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93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Wyniki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 smtClean="0"/>
              <a:t>Zaprezentowano jedynie wybrane wyniki, na podstawie których można podjąć wnioskowanie.</a:t>
            </a:r>
          </a:p>
          <a:p>
            <a:pPr marL="0" indent="0">
              <a:buNone/>
            </a:pPr>
            <a:r>
              <a:rPr lang="pl-PL" sz="2600" dirty="0" smtClean="0"/>
              <a:t>W badaniu przeanalizowano łącznie 40 zależności.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3449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Model objaśnienia, estymacja KMNK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ymbol zastępczy zawartośc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852936"/>
                <a:ext cx="8229600" cy="3456384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pl-PL" sz="3100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pl-PL" sz="31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sz="3100" i="1"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e>
                    </m:d>
                  </m:oMath>
                </a14:m>
                <a:r>
                  <a:rPr lang="pl-PL" sz="3100" dirty="0"/>
                  <a:t> – średnia arytmetyczna średniej zależnej,</a:t>
                </a:r>
                <a:br>
                  <a:rPr lang="pl-PL" sz="31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l-PL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pl-PL" sz="3100" i="1">
                            <a:latin typeface="Cambria Math"/>
                          </a:rPr>
                          <m:t>𝛿</m:t>
                        </m:r>
                      </m:e>
                      <m:sub>
                        <m:r>
                          <a:rPr lang="pl-PL" sz="3100" i="1">
                            <a:latin typeface="Cambria Math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pl-PL" sz="3100" dirty="0"/>
                  <a:t> – odchylenie standardowe średniej zależnej,</a:t>
                </a:r>
                <a:br>
                  <a:rPr lang="pl-PL" sz="3100" dirty="0"/>
                </a:b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pl-PL" sz="3100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pl-PL" sz="31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pl-PL" sz="3100" i="1">
                                <a:latin typeface="Cambria Math"/>
                              </a:rPr>
                              <m:t>𝜀</m:t>
                            </m:r>
                          </m:e>
                          <m:sup>
                            <m:r>
                              <a:rPr lang="pl-PL" sz="3100" i="1">
                                <a:latin typeface="Cambria Math"/>
                              </a:rPr>
                              <m:t>2 </m:t>
                            </m:r>
                          </m:sup>
                        </m:sSup>
                      </m:e>
                    </m:nary>
                  </m:oMath>
                </a14:m>
                <a:r>
                  <a:rPr lang="pl-PL" sz="3100" dirty="0"/>
                  <a:t>– suma kwadratu reszt,</a:t>
                </a:r>
                <a:br>
                  <a:rPr lang="pl-PL" sz="3100" dirty="0"/>
                </a:br>
                <a14:m>
                  <m:oMath xmlns:m="http://schemas.openxmlformats.org/officeDocument/2006/math">
                    <m:r>
                      <a:rPr lang="pl-PL" sz="31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pl-PL" sz="3100" i="1">
                            <a:latin typeface="Cambria Math"/>
                          </a:rPr>
                        </m:ctrlPr>
                      </m:dPr>
                      <m:e>
                        <m:r>
                          <a:rPr lang="pl-PL" sz="3100" i="1">
                            <a:latin typeface="Cambria Math"/>
                          </a:rPr>
                          <m:t>𝜀</m:t>
                        </m:r>
                      </m:e>
                    </m:d>
                  </m:oMath>
                </a14:m>
                <a:r>
                  <a:rPr lang="pl-PL" sz="3100" dirty="0"/>
                  <a:t> – błąd standardowy reszt,</a:t>
                </a:r>
                <a:br>
                  <a:rPr lang="pl-PL" sz="31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pl-PL" sz="3100" i="1">
                            <a:latin typeface="Cambria Math"/>
                          </a:rPr>
                        </m:ctrlPr>
                      </m:sSupPr>
                      <m:e>
                        <m:r>
                          <a:rPr lang="pl-PL" sz="3100" i="1">
                            <a:latin typeface="Cambria Math"/>
                          </a:rPr>
                          <m:t>𝑅</m:t>
                        </m:r>
                      </m:e>
                      <m:sup>
                        <m:r>
                          <a:rPr lang="pl-PL" sz="31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pl-PL" sz="3100" dirty="0"/>
                  <a:t> – współczynnik determinacji,</a:t>
                </a:r>
                <a:br>
                  <a:rPr lang="pl-PL" sz="31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pl-PL" sz="3100" i="1">
                            <a:latin typeface="Cambria Math"/>
                          </a:rPr>
                        </m:ctrlPr>
                      </m:sSupPr>
                      <m:e>
                        <m:acc>
                          <m:accPr>
                            <m:chr m:val="̃"/>
                            <m:ctrlPr>
                              <a:rPr lang="pl-PL" sz="31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l-PL" sz="3100" i="1">
                                <a:latin typeface="Cambria Math"/>
                              </a:rPr>
                              <m:t>𝑅</m:t>
                            </m:r>
                          </m:e>
                        </m:acc>
                      </m:e>
                      <m:sup>
                        <m:r>
                          <a:rPr lang="pl-PL" sz="31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pl-PL" sz="3100" dirty="0"/>
                  <a:t> – skorygowany współczynnik determinacji,</a:t>
                </a:r>
                <a:br>
                  <a:rPr lang="pl-PL" sz="31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pl-PL" sz="3100" i="1">
                            <a:latin typeface="Cambria Math"/>
                          </a:rPr>
                        </m:ctrlPr>
                      </m:sSubPr>
                      <m:e>
                        <m:r>
                          <a:rPr lang="pl-PL" sz="3100" i="1">
                            <a:latin typeface="Cambria Math"/>
                          </a:rPr>
                          <m:t>𝜌</m:t>
                        </m:r>
                      </m:e>
                      <m:sub>
                        <m:r>
                          <a:rPr lang="pl-PL" sz="3100" i="1">
                            <a:latin typeface="Cambria Math"/>
                          </a:rPr>
                          <m:t>𝜀</m:t>
                        </m:r>
                      </m:sub>
                    </m:sSub>
                    <m:d>
                      <m:dPr>
                        <m:ctrlPr>
                          <a:rPr lang="pl-PL" sz="3100" i="1">
                            <a:latin typeface="Cambria Math"/>
                          </a:rPr>
                        </m:ctrlPr>
                      </m:dPr>
                      <m:e>
                        <m:r>
                          <a:rPr lang="pl-PL" sz="3100" i="1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pl-PL" sz="3100" dirty="0"/>
                  <a:t> – autokorelacja reszt pierwszego rzędu</a:t>
                </a:r>
                <a:r>
                  <a:rPr lang="pl-PL" sz="3100" dirty="0" smtClean="0"/>
                  <a:t>.</a:t>
                </a:r>
                <a:br>
                  <a:rPr lang="pl-PL" sz="3100" dirty="0" smtClean="0"/>
                </a:br>
                <a:endParaRPr lang="pl-PL" sz="3100" dirty="0"/>
              </a:p>
              <a:p>
                <a:pPr marL="0" indent="0">
                  <a:buNone/>
                </a:pPr>
                <a:r>
                  <a:rPr lang="pl-PL" sz="3100" dirty="0" smtClean="0"/>
                  <a:t>* </a:t>
                </a:r>
                <a:r>
                  <a:rPr lang="pl-PL" sz="3100" dirty="0"/>
                  <a:t>zmienna istotna statystycznie przy 5% poziomu istotności</a:t>
                </a:r>
              </a:p>
              <a:p>
                <a:pPr marL="0" indent="0">
                  <a:buNone/>
                </a:pPr>
                <a:endParaRPr lang="pl-PL" dirty="0"/>
              </a:p>
            </p:txBody>
          </p:sp>
        </mc:Choice>
        <mc:Fallback xmlns="">
          <p:sp>
            <p:nvSpPr>
              <p:cNvPr id="3" name="Symbol zastępczy zawartośc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852936"/>
                <a:ext cx="8229600" cy="3456384"/>
              </a:xfrm>
              <a:blipFill rotWithShape="1">
                <a:blip r:embed="rId3"/>
                <a:stretch>
                  <a:fillRect l="-1259" t="-2646" b="-335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1804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0160" y="105273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Wyniki budownictwo</a:t>
            </a:r>
            <a:endParaRPr lang="pl-PL" altLang="pl-P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ela 2"/>
              <p:cNvGraphicFramePr>
                <a:graphicFrameLocks noGrp="1"/>
              </p:cNvGraphicFramePr>
              <p:nvPr/>
            </p:nvGraphicFramePr>
            <p:xfrm>
              <a:off x="1524000" y="1695513"/>
              <a:ext cx="6096000" cy="4335336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09600"/>
                    <a:gridCol w="609600"/>
                    <a:gridCol w="609600"/>
                    <a:gridCol w="609600"/>
                    <a:gridCol w="609600"/>
                    <a:gridCol w="561975"/>
                    <a:gridCol w="657225"/>
                    <a:gridCol w="609600"/>
                    <a:gridCol w="609600"/>
                    <a:gridCol w="609600"/>
                  </a:tblGrid>
                  <a:tr h="200025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 dirty="0">
                            <a:effectLst/>
                            <a:latin typeface="Calibri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0,199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0,167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-1,548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1,269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-2,970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1,179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0,553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1,477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1,176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1,006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0,169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0,383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-1,370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2,825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-2,525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(0,341)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(0,870)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(0,770)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(0,748)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(0,712)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(0,022)*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(0,036)*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0,320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0,320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0,961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0,961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1,012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9,207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9,125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7,468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5,131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1,011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1,007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0,966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0,801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0,003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0,444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-0,108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-0,098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0,374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0,028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0,110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1,877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6,376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(0,870)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(0,748)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(0,036)*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0,243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0,160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1,504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1,494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2,206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 dirty="0">
                              <a:effectLst/>
                            </a:rPr>
                            <a:t>1,492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ela 2"/>
              <p:cNvGraphicFramePr>
                <a:graphicFrameLocks noGrp="1"/>
              </p:cNvGraphicFramePr>
              <p:nvPr/>
            </p:nvGraphicFramePr>
            <p:xfrm>
              <a:off x="1524000" y="1695513"/>
              <a:ext cx="6096000" cy="4377628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09600"/>
                    <a:gridCol w="609600"/>
                    <a:gridCol w="609600"/>
                    <a:gridCol w="609600"/>
                    <a:gridCol w="609600"/>
                    <a:gridCol w="561975"/>
                    <a:gridCol w="657225"/>
                    <a:gridCol w="609600"/>
                    <a:gridCol w="609600"/>
                    <a:gridCol w="609600"/>
                  </a:tblGrid>
                  <a:tr h="34023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 dirty="0">
                            <a:effectLst/>
                            <a:latin typeface="Calibri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120408" r="-900000" b="-12795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0,199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0,167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120408" r="-443478" b="-12795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-1,548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1,269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-2,970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216000" r="-900000" b="-115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1,179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0,553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1,477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216000" r="-443478" b="-115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1,176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1,006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0,169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0,383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-1,370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2,825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-2,525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(0,341)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(0,870)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(0,770)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(0,748)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(0,712)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(0,022)*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(0,036)*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440000" r="-900000" b="-93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0,320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0,320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440000" r="-443478" b="-93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1326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870968" r="-900000" b="-140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0,961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0,961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870968" r="-443478" b="-140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1,012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5143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330769" r="-900000" b="-376923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9,207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9,125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330769" r="-443478" b="-376923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7,468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5,131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800000" r="-900000" b="-60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1,011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1,007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800000" r="-443478" b="-60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0,966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0,801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1731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848077" r="-900000" b="-46538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0,003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848077" r="-443478" b="-46538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0,444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5758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864912" r="-900000" b="-32456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-0,108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-0,098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864912" r="-443478" b="-32456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0,374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02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0,028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0,110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1,877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6,376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(0,870)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(0,748)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(0,036)*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2029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t="-1201887" r="-900000" b="-84906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0,243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4450" marR="44450" marT="0" marB="0" anchor="ctr">
                        <a:blipFill rotWithShape="1">
                          <a:blip r:embed="rId4"/>
                          <a:stretch>
                            <a:fillRect l="-543478" t="-1201887" r="-443478" b="-84906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>
                              <a:effectLst/>
                            </a:rPr>
                            <a:t>0,160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0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1,504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1,494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2,206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  <a:tabLst>
                              <a:tab pos="1119505" algn="l"/>
                            </a:tabLst>
                          </a:pPr>
                          <a:r>
                            <a:rPr lang="pl-PL" sz="1100" dirty="0">
                              <a:effectLst/>
                            </a:rPr>
                            <a:t>1,492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4450" marR="44450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64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0160" y="105273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Wyniki energetyka</a:t>
            </a:r>
            <a:endParaRPr lang="pl-PL" altLang="pl-P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47858296"/>
                  </p:ext>
                </p:extLst>
              </p:nvPr>
            </p:nvGraphicFramePr>
            <p:xfrm>
              <a:off x="1586561" y="1772816"/>
              <a:ext cx="5976798" cy="457229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02449"/>
                    <a:gridCol w="602449"/>
                    <a:gridCol w="602449"/>
                    <a:gridCol w="602449"/>
                    <a:gridCol w="624413"/>
                    <a:gridCol w="533419"/>
                    <a:gridCol w="649516"/>
                    <a:gridCol w="596174"/>
                    <a:gridCol w="608725"/>
                    <a:gridCol w="554755"/>
                  </a:tblGrid>
                  <a:tr h="34640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 dirty="0">
                            <a:effectLst/>
                            <a:latin typeface="Calibri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-0,056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0,373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-0,257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-0,093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0,167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0,117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0,362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-0,691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3,056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-3,020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0,155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-1,090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-1,111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761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(0,726)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(0,507)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(0,014)*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(0,014)*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(0,881)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(0,308)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(0,299)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4496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0,266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0,134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017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-0,055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9,122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1,188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1,234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(0,507)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(0,014)*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(0,308)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(0,299)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-0,208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-0,340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-0,345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2,034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2,360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2,677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 dirty="0">
                              <a:effectLst/>
                            </a:rPr>
                            <a:t>2,616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47858296"/>
                  </p:ext>
                </p:extLst>
              </p:nvPr>
            </p:nvGraphicFramePr>
            <p:xfrm>
              <a:off x="1586561" y="1772816"/>
              <a:ext cx="5976798" cy="463155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02449"/>
                    <a:gridCol w="602449"/>
                    <a:gridCol w="602449"/>
                    <a:gridCol w="602449"/>
                    <a:gridCol w="624413"/>
                    <a:gridCol w="533419"/>
                    <a:gridCol w="649516"/>
                    <a:gridCol w="596174"/>
                    <a:gridCol w="608725"/>
                    <a:gridCol w="554755"/>
                  </a:tblGrid>
                  <a:tr h="34640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 dirty="0">
                            <a:effectLst/>
                            <a:latin typeface="Calibri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122449" r="-890909" b="-1336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-0,056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0,373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-0,257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122449" r="-448864" b="-1336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0,012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-0,093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218000" r="-890909" b="-1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218000" r="-448864" b="-1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0,167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0,117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0,362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-0,691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3,056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-3,020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0,155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-1,090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-1,111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761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(0,726)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(0,507)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(0,014)*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(0,014)*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(0,881)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(0,308)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(0,299)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481633" r="-890909" b="-97755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481633" r="-448864" b="-97755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1326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890625" r="-890909" b="-139687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890625" r="-448864" b="-139687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5143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352222" r="-890909" b="-39666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0,266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352222" r="-448864" b="-39666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814000" r="-890909" b="-614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814000" r="-448864" b="-614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1731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878846" r="-890909" b="-49038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878846" r="-448864" b="-49038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0,134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5758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908929" r="-890909" b="-35535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-0,055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908929" r="-448864" b="-35535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0,025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9,122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1,188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1,234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(0,507)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(0,014)*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(0,308)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(0,299)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2029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t="-1257692" r="-890909" b="-111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-0,208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65909" t="-1257692" r="-448864" b="-111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-0,340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-0,345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2,034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2,360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2,677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 dirty="0">
                              <a:effectLst/>
                            </a:rPr>
                            <a:t>2,616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9222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0160" y="105273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Wyniki finanse</a:t>
            </a:r>
            <a:endParaRPr lang="pl-PL" altLang="pl-P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el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2174484"/>
                  </p:ext>
                </p:extLst>
              </p:nvPr>
            </p:nvGraphicFramePr>
            <p:xfrm>
              <a:off x="1651311" y="1824472"/>
              <a:ext cx="5841377" cy="467389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88799"/>
                    <a:gridCol w="588799"/>
                    <a:gridCol w="588799"/>
                    <a:gridCol w="588799"/>
                    <a:gridCol w="610266"/>
                    <a:gridCol w="521332"/>
                    <a:gridCol w="634799"/>
                    <a:gridCol w="582666"/>
                    <a:gridCol w="594932"/>
                    <a:gridCol w="542186"/>
                  </a:tblGrid>
                  <a:tr h="338559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>
                            <a:effectLst/>
                            <a:latin typeface="Calibri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2919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0,137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1,280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-0,438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-4,807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2919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0,151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1,781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0,100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1,961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1862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1,133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2,028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0,521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-0,735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-1,319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-0,874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0,689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-2,452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37241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(0,073)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(0,615)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(0,481)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(0,224)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(0,510)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(0,040)*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2919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0,015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0,015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-0,081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-0,081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862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3261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1,095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1,505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19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0,409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0,204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19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0,314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495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385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4,111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0,540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0,764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6,010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862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(0,073)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(0,481)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(0,040)*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194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-0,014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-0,352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385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1,450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1,720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1,872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 dirty="0">
                              <a:effectLst/>
                            </a:rPr>
                            <a:t>2,511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ela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2174484"/>
                  </p:ext>
                </p:extLst>
              </p:nvPr>
            </p:nvGraphicFramePr>
            <p:xfrm>
              <a:off x="1651311" y="1824472"/>
              <a:ext cx="5841377" cy="4700872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588799"/>
                    <a:gridCol w="588799"/>
                    <a:gridCol w="588799"/>
                    <a:gridCol w="588799"/>
                    <a:gridCol w="610266"/>
                    <a:gridCol w="521332"/>
                    <a:gridCol w="634799"/>
                    <a:gridCol w="582666"/>
                    <a:gridCol w="594932"/>
                    <a:gridCol w="542186"/>
                  </a:tblGrid>
                  <a:tr h="340233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>
                            <a:effectLst/>
                            <a:latin typeface="Calibri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120408" r="-888660" b="-13632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0,137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1,280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120408" r="-450000" b="-13632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-0,438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-4,807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216000" r="-888660" b="-123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0,151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1,781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216000" r="-450000" b="-123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0,100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1,961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1862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1,133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2,028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0,521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-0,735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-1,319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-0,874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0,689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-2,452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37426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(0,073)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(0,615)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(0,481)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(0,224)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(0,510)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(0,040)*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510204" r="-888660" b="-973469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0,015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0,015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510204" r="-450000" b="-973469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-0,081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-0,081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1326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934375" r="-888660" b="-139062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934375" r="-450000" b="-139062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5143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367778" r="-888660" b="-394444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1,095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1,505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367778" r="-450000" b="-394444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0,332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842000" r="-888660" b="-61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0,409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842000" r="-450000" b="-610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0,204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1731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905769" r="-888660" b="-486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0,314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905769" r="-450000" b="-486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5758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917544" r="-888660" b="-34386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0,237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917544" r="-450000" b="-34386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02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4,111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0,540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0,764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6,010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862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(0,073)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(0,481)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(0,408)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(0,040)*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2029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1031" t="-1280769" r="-888660" b="-111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-0,014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2933" marR="42933" marT="0" marB="0" anchor="ctr">
                        <a:blipFill rotWithShape="1">
                          <a:blip r:embed="rId4"/>
                          <a:stretch>
                            <a:fillRect l="-566279" t="-1280769" r="-450000" b="-111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0,053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-0,352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385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1,450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1,720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1,872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 dirty="0">
                              <a:effectLst/>
                            </a:rPr>
                            <a:t>2,511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2933" marR="42933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79234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60160" y="1052736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Wyniki informatyka</a:t>
            </a:r>
            <a:endParaRPr lang="pl-PL" altLang="pl-PL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76751276"/>
                  </p:ext>
                </p:extLst>
              </p:nvPr>
            </p:nvGraphicFramePr>
            <p:xfrm>
              <a:off x="1583601" y="1821777"/>
              <a:ext cx="5976798" cy="457229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02449"/>
                    <a:gridCol w="602449"/>
                    <a:gridCol w="602449"/>
                    <a:gridCol w="602449"/>
                    <a:gridCol w="624413"/>
                    <a:gridCol w="533419"/>
                    <a:gridCol w="649516"/>
                    <a:gridCol w="596174"/>
                    <a:gridCol w="608725"/>
                    <a:gridCol w="554755"/>
                  </a:tblGrid>
                  <a:tr h="34640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>
                            <a:effectLst/>
                            <a:latin typeface="Calibri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0,605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-0,166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0,515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𝛼</m:t>
                                </m:r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0,486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-0,201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0,646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0,141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𝛼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0,300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0,147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0,628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2,371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-1,184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1,623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1,411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761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(0,546)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(0,042)*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(0,267)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(0,740)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(0,143)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(0,207)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(0,196)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𝛿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𝑦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44966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0,582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𝜀</m:t>
                                        </m:r>
                                      </m:e>
                                      <m:sup>
                                        <m:r>
                                          <a:rPr lang="en-US" sz="1000">
                                            <a:effectLst/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nary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0,533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0,214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l-PL" sz="1000">
                                    <a:effectLst/>
                                    <a:latin typeface="Cambria Math"/>
                                  </a:rPr>
                                  <m:t>𝑆</m:t>
                                </m:r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0,384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01790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0,316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̃"/>
                                        <m:ctrlPr>
                                          <a:rPr lang="pl-PL" sz="10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pl-PL" sz="1000">
                                            <a:effectLst/>
                                            <a:latin typeface="Cambria Math"/>
                                          </a:rPr>
                                          <m:t>𝑅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5,620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1,311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2,633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1,991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(0,143)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(0,196)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298714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-0,478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-0,191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𝜌</m:t>
                                    </m:r>
                                  </m:e>
                                  <m:sub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𝜀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pl-PL" sz="1000" i="1">
                                        <a:effectLst/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pl-PL" sz="1000">
                                        <a:effectLst/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-0,093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-0,080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2,785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2,259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1,794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 dirty="0">
                              <a:effectLst/>
                            </a:rPr>
                            <a:t>2,117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76751276"/>
                  </p:ext>
                </p:extLst>
              </p:nvPr>
            </p:nvGraphicFramePr>
            <p:xfrm>
              <a:off x="1583601" y="1821777"/>
              <a:ext cx="5976798" cy="4631559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602449"/>
                    <a:gridCol w="602449"/>
                    <a:gridCol w="602449"/>
                    <a:gridCol w="602449"/>
                    <a:gridCol w="624413"/>
                    <a:gridCol w="533419"/>
                    <a:gridCol w="649516"/>
                    <a:gridCol w="596174"/>
                    <a:gridCol w="608725"/>
                    <a:gridCol w="554755"/>
                  </a:tblGrid>
                  <a:tr h="346408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</a:pPr>
                          <a:endParaRPr lang="pl-PL" sz="1100">
                            <a:effectLst/>
                            <a:latin typeface="Calibri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EVAPS(-1)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Stała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EPS(-1)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122449" r="-890909" b="-1336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0,605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-0,166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0,515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122449" r="-455172" b="-13367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0,486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-0,201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0,646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218000" r="-890909" b="-1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0,141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218000" r="-455172" b="-121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0,087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0,300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0,147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0,628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2,371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-1,184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1,145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t-stat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0,343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1,623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-1,372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1,411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27612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(0,546)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(0,042)*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(0,267)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(0,740)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(0,143)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(0,207)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(0,196)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481633" r="-890909" b="-97755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-0,031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481633" r="-455172" b="-977551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-0,029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1326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890625" r="-890909" b="-139687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890625" r="-455172" b="-139687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0,272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55143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352222" r="-890909" b="-39666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0,410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0,582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352222" r="-455172" b="-39666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0,501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0,533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0226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814000" r="-890909" b="-614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0,214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814000" r="-455172" b="-614000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0,258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17310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878846" r="-890909" b="-49038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0,384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0,127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878846" r="-455172" b="-490385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0,248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5758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908929" r="-890909" b="-35535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0,316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0,030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908929" r="-455172" b="-355357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0,154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0,099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5,620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1,311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F-stat (1, 9)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2,633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1,991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19052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(0,042)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(0,282)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 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(0,143)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(0,196)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20294"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1010" t="-1257692" r="-890909" b="-111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-0,478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-0,191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 marL="43929" marR="43929" marT="0" marB="0" anchor="ctr">
                        <a:blipFill rotWithShape="1">
                          <a:blip r:embed="rId4"/>
                          <a:stretch>
                            <a:fillRect l="-573563" t="-1257692" r="-455172" b="-111538"/>
                          </a:stretch>
                        </a:blipFill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-0,093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-0,080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  <a:tr h="346408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2,785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2,259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pl-PL" sz="1000">
                              <a:effectLst/>
                            </a:rPr>
                            <a:t>DW-stat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>
                              <a:effectLst/>
                            </a:rPr>
                            <a:t>1,794</a:t>
                          </a:r>
                          <a:endParaRPr lang="pl-PL" sz="110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1000"/>
                            </a:spcAft>
                          </a:pPr>
                          <a:r>
                            <a:rPr lang="pl-PL" sz="1100" dirty="0">
                              <a:effectLst/>
                            </a:rPr>
                            <a:t>2,117</a:t>
                          </a:r>
                          <a:endParaRPr lang="pl-PL" sz="1100" dirty="0">
                            <a:effectLst/>
                            <a:latin typeface="Calibri"/>
                            <a:ea typeface="Calibri"/>
                            <a:cs typeface="Times New Roman"/>
                          </a:endParaRPr>
                        </a:p>
                      </a:txBody>
                      <a:tcPr marL="43929" marR="43929" marT="0" marB="0" anchor="ctr"/>
                    </a:tc>
                    <a:tc hMerge="1">
                      <a:txBody>
                        <a:bodyPr/>
                        <a:lstStyle/>
                        <a:p>
                          <a:endParaRPr lang="pl-PL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67415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Agenda</a:t>
            </a:r>
            <a:endParaRPr lang="pl-PL" alt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4380" y="2611716"/>
            <a:ext cx="807524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Cel pracy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Hipoteza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Przegląd literatury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Badanie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Wnioski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74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Wnioski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 fontScale="77500" lnSpcReduction="20000"/>
          </a:bodyPr>
          <a:lstStyle/>
          <a:p>
            <a:r>
              <a:rPr lang="pl-PL" sz="2800" dirty="0" smtClean="0"/>
              <a:t>Brak </a:t>
            </a:r>
            <a:r>
              <a:rPr lang="pl-PL" sz="2800" dirty="0"/>
              <a:t>zależności pomiędzy wskaźnikami a stopą zwrotu z akcji. </a:t>
            </a:r>
            <a:endParaRPr lang="pl-PL" sz="2800" dirty="0" smtClean="0"/>
          </a:p>
          <a:p>
            <a:r>
              <a:rPr lang="pl-PL" sz="2800" dirty="0"/>
              <a:t>W</a:t>
            </a:r>
            <a:r>
              <a:rPr lang="pl-PL" sz="2800" dirty="0" smtClean="0"/>
              <a:t> </a:t>
            </a:r>
            <a:r>
              <a:rPr lang="pl-PL" sz="2800" dirty="0"/>
              <a:t>jednym przypadku EVA na akcję objaśniała zmiany w stopie zwrotu, podobnie w jednym przypadku zysk na akcję objaśniał stopy zwrotu, a w dwóch przypadkach stopę zwrotu w sposób istotny statystycznie objaśniał zysk na akcję opóźniony o jeden okres. </a:t>
            </a:r>
            <a:endParaRPr lang="pl-PL" sz="2800" dirty="0" smtClean="0"/>
          </a:p>
          <a:p>
            <a:r>
              <a:rPr lang="pl-PL" sz="2800" dirty="0" smtClean="0"/>
              <a:t>Jedynie </a:t>
            </a:r>
            <a:r>
              <a:rPr lang="pl-PL" sz="2800" dirty="0"/>
              <a:t>w sektorze informatyka zależność między EVA na akcję i stopą zwrotu miała charakter dodatni. </a:t>
            </a:r>
            <a:endParaRPr lang="pl-PL" sz="2800" dirty="0" smtClean="0"/>
          </a:p>
          <a:p>
            <a:r>
              <a:rPr lang="pl-PL" sz="2800" dirty="0" smtClean="0"/>
              <a:t>W </a:t>
            </a:r>
            <a:r>
              <a:rPr lang="pl-PL" sz="2800" dirty="0"/>
              <a:t>pozostałych statystycznie istotnych przypadkach zależność ta miała charakter ujemny. </a:t>
            </a:r>
            <a:endParaRPr lang="pl-PL" sz="2800" dirty="0" smtClean="0"/>
          </a:p>
          <a:p>
            <a:r>
              <a:rPr lang="pl-PL" sz="2800" dirty="0" smtClean="0"/>
              <a:t>Przeprowadzone </a:t>
            </a:r>
            <a:r>
              <a:rPr lang="pl-PL" sz="2800" dirty="0"/>
              <a:t>badania rodzą kolejne pytania. Przede wszystkim o znaczenie analizy fundamentalnej. Czy jej zastosowanie ma sens.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01233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Wnioski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23528" y="2492896"/>
            <a:ext cx="8496944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/>
              <a:t>Wyniki </a:t>
            </a:r>
            <a:r>
              <a:rPr lang="pl-PL" sz="2800" dirty="0"/>
              <a:t>nie mogą być uznane za ostateczne, ale wątpliwości pozostają.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68534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Wnioski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/>
              <a:t>W świetle przeprowadzonej analizy hipotezę badawczą: EVA jako miernik zysku uwzględniający pozabilansowe czynniki lepiej oddaje wartość spółek notowanych na giełdzie aniżeli zysk netto należy uznać za zweryfikowaną negatywnie.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1184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314096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Dziękuję za uwagę</a:t>
            </a:r>
            <a:endParaRPr lang="pl-PL" altLang="pl-PL" sz="4000" dirty="0"/>
          </a:p>
        </p:txBody>
      </p:sp>
    </p:spTree>
    <p:extLst>
      <p:ext uri="{BB962C8B-B14F-4D97-AF65-F5344CB8AC3E}">
        <p14:creationId xmlns:p14="http://schemas.microsoft.com/office/powerpoint/2010/main" val="31221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Cel pracy</a:t>
            </a:r>
            <a:endParaRPr lang="pl-PL" alt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4380" y="2611716"/>
            <a:ext cx="80752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Wartość przedsiębiorstwa jest odzwierciedlana na rynku w cenie akcji. Istnieje jednak ryzyko, że rynek w sposób niedoskonały wycenił dane przedsiębiorstwo. Prawidłowa wycena jest zatem dla inwestora fundamentem pozwalającym na dokonanie właściwego wyboru i uzyskania oczekiwanego dochodu. </a:t>
            </a:r>
          </a:p>
        </p:txBody>
      </p:sp>
    </p:spTree>
    <p:extLst>
      <p:ext uri="{BB962C8B-B14F-4D97-AF65-F5344CB8AC3E}">
        <p14:creationId xmlns:p14="http://schemas.microsoft.com/office/powerpoint/2010/main" val="12619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Cel pracy</a:t>
            </a:r>
            <a:endParaRPr lang="pl-PL" alt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4380" y="2611716"/>
            <a:ext cx="8075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Wyznaczając cel pracy autor brał pod uwagę potrzeby informacyjne inwestorów na rynku.</a:t>
            </a:r>
          </a:p>
          <a:p>
            <a:r>
              <a:rPr lang="pl-PL" sz="2400" dirty="0"/>
              <a:t>Koncepcja EVA nie jest nowa, jednak w sposób odmienny od czysto księgowego podejścia traktuje koncepcję zysku. </a:t>
            </a:r>
          </a:p>
        </p:txBody>
      </p:sp>
    </p:spTree>
    <p:extLst>
      <p:ext uri="{BB962C8B-B14F-4D97-AF65-F5344CB8AC3E}">
        <p14:creationId xmlns:p14="http://schemas.microsoft.com/office/powerpoint/2010/main" val="4064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Cel pracy</a:t>
            </a:r>
            <a:endParaRPr lang="pl-PL" alt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4380" y="2611716"/>
            <a:ext cx="8075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Wykazanie </a:t>
            </a:r>
            <a:r>
              <a:rPr lang="pl-PL" sz="2400" dirty="0"/>
              <a:t>czy zastosowanie wskaźnika EVA przyczynia się do prawidłowej wyceny spółek </a:t>
            </a:r>
            <a:r>
              <a:rPr lang="pl-PL" sz="2400" dirty="0" smtClean="0"/>
              <a:t>publicznych.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064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Hipoteza badawcza</a:t>
            </a:r>
            <a:endParaRPr lang="pl-PL" alt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4380" y="2611716"/>
            <a:ext cx="8075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VA jako miernik zysku uwzględniający pozabilansowe czynniki lepiej oddaje wartość spółek notowanych na giełdzie aniżeli zysk netto.</a:t>
            </a:r>
          </a:p>
        </p:txBody>
      </p:sp>
    </p:spTree>
    <p:extLst>
      <p:ext uri="{BB962C8B-B14F-4D97-AF65-F5344CB8AC3E}">
        <p14:creationId xmlns:p14="http://schemas.microsoft.com/office/powerpoint/2010/main" val="100634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Literatura</a:t>
            </a:r>
            <a:endParaRPr lang="pl-PL" alt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534380" y="2611716"/>
            <a:ext cx="8075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Inspiracją do przeprowadzenia badań były podobne prace: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GRIFFITH, J. M., 2006, EVA and Stock Performance. </a:t>
            </a:r>
            <a:r>
              <a:rPr lang="pl-PL" sz="2400" dirty="0" err="1"/>
              <a:t>Journal</a:t>
            </a:r>
            <a:r>
              <a:rPr lang="pl-PL" sz="2400" dirty="0"/>
              <a:t> Of </a:t>
            </a:r>
            <a:r>
              <a:rPr lang="pl-PL" sz="2400" dirty="0" err="1"/>
              <a:t>Investing</a:t>
            </a:r>
            <a:r>
              <a:rPr lang="pl-PL" sz="2400" dirty="0"/>
              <a:t>, 15(2), p.  75-78.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Hamilton, J., </a:t>
            </a:r>
            <a:r>
              <a:rPr lang="pl-PL" sz="2400" dirty="0" err="1"/>
              <a:t>Rahman</a:t>
            </a:r>
            <a:r>
              <a:rPr lang="pl-PL" sz="2400" dirty="0"/>
              <a:t>, S., Lee, A. C. 2009, EVA: </a:t>
            </a:r>
            <a:r>
              <a:rPr lang="pl-PL" sz="2400" dirty="0" err="1"/>
              <a:t>Does</a:t>
            </a:r>
            <a:r>
              <a:rPr lang="pl-PL" sz="2400" dirty="0"/>
              <a:t> </a:t>
            </a:r>
            <a:r>
              <a:rPr lang="pl-PL" sz="2400" dirty="0" err="1"/>
              <a:t>Size</a:t>
            </a:r>
            <a:r>
              <a:rPr lang="pl-PL" sz="2400" dirty="0"/>
              <a:t> </a:t>
            </a:r>
            <a:r>
              <a:rPr lang="pl-PL" sz="2400" dirty="0" err="1"/>
              <a:t>Matter</a:t>
            </a:r>
            <a:r>
              <a:rPr lang="pl-PL" sz="2400" dirty="0"/>
              <a:t>?. </a:t>
            </a:r>
            <a:r>
              <a:rPr lang="pl-PL" sz="2400" dirty="0" err="1"/>
              <a:t>Review</a:t>
            </a:r>
            <a:r>
              <a:rPr lang="pl-PL" sz="2400" dirty="0"/>
              <a:t> Of Pacific </a:t>
            </a:r>
            <a:r>
              <a:rPr lang="pl-PL" sz="2400" dirty="0" err="1"/>
              <a:t>Basin</a:t>
            </a:r>
            <a:r>
              <a:rPr lang="pl-PL" sz="2400" dirty="0"/>
              <a:t> Financial </a:t>
            </a:r>
            <a:r>
              <a:rPr lang="pl-PL" sz="2400" dirty="0" err="1"/>
              <a:t>Markets</a:t>
            </a:r>
            <a:r>
              <a:rPr lang="pl-PL" sz="2400" dirty="0"/>
              <a:t> &amp; </a:t>
            </a:r>
            <a:r>
              <a:rPr lang="pl-PL" sz="2400" dirty="0" err="1"/>
              <a:t>Policies</a:t>
            </a:r>
            <a:r>
              <a:rPr lang="pl-PL" sz="2400" dirty="0"/>
              <a:t>, 12(2), p. 267-287.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0649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448243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altLang="pl-PL" sz="4000" dirty="0" smtClean="0"/>
              <a:t>Literatura</a:t>
            </a:r>
            <a:endParaRPr lang="pl-PL" altLang="pl-PL" sz="4000" dirty="0"/>
          </a:p>
        </p:txBody>
      </p:sp>
      <p:sp>
        <p:nvSpPr>
          <p:cNvPr id="3" name="Prostokąt 2"/>
          <p:cNvSpPr/>
          <p:nvPr/>
        </p:nvSpPr>
        <p:spPr>
          <a:xfrm>
            <a:off x="755576" y="2690336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</a:t>
            </a:r>
            <a:r>
              <a:rPr lang="pl-PL" sz="2400" dirty="0" err="1"/>
              <a:t>riffith</a:t>
            </a:r>
            <a:r>
              <a:rPr lang="pl-PL" sz="2400" dirty="0"/>
              <a:t> (</a:t>
            </a:r>
            <a:r>
              <a:rPr lang="en-US" sz="2400" dirty="0"/>
              <a:t>2006</a:t>
            </a:r>
            <a:r>
              <a:rPr lang="pl-PL" sz="2400" dirty="0"/>
              <a:t>) - zanegował przydatność wskaźnika EVA w analizie giełdowej.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Hamilton (2009) - badania wykazały przewagę spółek adoptujących koncepcję EVA co przekładało się na korzyści ich inwestorów.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4238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57200" y="1277888"/>
            <a:ext cx="8229600" cy="1143000"/>
          </a:xfrm>
        </p:spPr>
        <p:txBody>
          <a:bodyPr/>
          <a:lstStyle/>
          <a:p>
            <a:r>
              <a:rPr lang="pl-PL" dirty="0" smtClean="0"/>
              <a:t>Badanie</a:t>
            </a:r>
            <a:endParaRPr lang="en-US" dirty="0"/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4032448"/>
          </a:xfrm>
        </p:spPr>
        <p:txBody>
          <a:bodyPr>
            <a:normAutofit lnSpcReduction="10000"/>
          </a:bodyPr>
          <a:lstStyle/>
          <a:p>
            <a:r>
              <a:rPr lang="pl-PL" sz="2600" dirty="0" smtClean="0"/>
              <a:t>Budowa bazy danych</a:t>
            </a:r>
          </a:p>
          <a:p>
            <a:r>
              <a:rPr lang="pl-PL" sz="2600" dirty="0" smtClean="0"/>
              <a:t>Bilanse spółek bez banków i ubezpieczycieli (273 spółki)</a:t>
            </a:r>
          </a:p>
          <a:p>
            <a:r>
              <a:rPr lang="pl-PL" sz="2600" dirty="0" smtClean="0"/>
              <a:t>Przedsiębiorstwa notowane </a:t>
            </a:r>
            <a:r>
              <a:rPr lang="pl-PL" sz="2600" dirty="0"/>
              <a:t>na Giełdzie Papierów </a:t>
            </a:r>
            <a:r>
              <a:rPr lang="pl-PL" sz="2600" dirty="0" smtClean="0"/>
              <a:t>Wartościowych w okresie 11 </a:t>
            </a:r>
            <a:r>
              <a:rPr lang="pl-PL" sz="2600" dirty="0"/>
              <a:t>lat, od 2004 roku do 2014 </a:t>
            </a:r>
            <a:r>
              <a:rPr lang="pl-PL" sz="2600" dirty="0" smtClean="0"/>
              <a:t>roku</a:t>
            </a:r>
            <a:endParaRPr lang="pl-PL" sz="2600" dirty="0"/>
          </a:p>
          <a:p>
            <a:r>
              <a:rPr lang="pl-PL" sz="2600" dirty="0" smtClean="0"/>
              <a:t>Kalkulacja beta na podstawie danych giełdowych</a:t>
            </a:r>
          </a:p>
          <a:p>
            <a:r>
              <a:rPr lang="pl-PL" sz="2600" dirty="0" smtClean="0"/>
              <a:t>Premia ryzyka z bazy danych </a:t>
            </a:r>
            <a:r>
              <a:rPr lang="pl-PL" sz="2600" dirty="0" err="1" smtClean="0"/>
              <a:t>Damodarana</a:t>
            </a:r>
            <a:r>
              <a:rPr lang="pl-PL" sz="2600" dirty="0" smtClean="0"/>
              <a:t> (wartości oczekiwane)</a:t>
            </a:r>
          </a:p>
          <a:p>
            <a:r>
              <a:rPr lang="pl-PL" sz="2600" dirty="0" smtClean="0"/>
              <a:t>EVA bez korekt na podstawie klasycznego wzoru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6559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</TotalTime>
  <Words>1485</Words>
  <Application>Microsoft Office PowerPoint</Application>
  <PresentationFormat>Pokaz na ekranie (4:3)</PresentationFormat>
  <Paragraphs>516</Paragraphs>
  <Slides>23</Slides>
  <Notes>11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Badanie</vt:lpstr>
      <vt:lpstr>Ekonomiczna Wartość Dodana</vt:lpstr>
      <vt:lpstr>Model</vt:lpstr>
      <vt:lpstr>Model</vt:lpstr>
      <vt:lpstr>Model</vt:lpstr>
      <vt:lpstr>Wyniki</vt:lpstr>
      <vt:lpstr>Model objaśnienia, estymacja KMNK</vt:lpstr>
      <vt:lpstr>Prezentacja programu PowerPoint</vt:lpstr>
      <vt:lpstr>Prezentacja programu PowerPoint</vt:lpstr>
      <vt:lpstr>Prezentacja programu PowerPoint</vt:lpstr>
      <vt:lpstr>Prezentacja programu PowerPoint</vt:lpstr>
      <vt:lpstr>Wnioski</vt:lpstr>
      <vt:lpstr>Wnioski</vt:lpstr>
      <vt:lpstr>Wnioski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Samsung</cp:lastModifiedBy>
  <cp:revision>71</cp:revision>
  <dcterms:created xsi:type="dcterms:W3CDTF">2013-03-22T13:21:34Z</dcterms:created>
  <dcterms:modified xsi:type="dcterms:W3CDTF">2016-09-13T07:01:23Z</dcterms:modified>
</cp:coreProperties>
</file>