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9"/>
  </p:notesMasterIdLst>
  <p:sldIdLst>
    <p:sldId id="257" r:id="rId2"/>
    <p:sldId id="368" r:id="rId3"/>
    <p:sldId id="265" r:id="rId4"/>
    <p:sldId id="369" r:id="rId5"/>
    <p:sldId id="370" r:id="rId6"/>
    <p:sldId id="373" r:id="rId7"/>
    <p:sldId id="396" r:id="rId8"/>
    <p:sldId id="397" r:id="rId9"/>
    <p:sldId id="374" r:id="rId10"/>
    <p:sldId id="375" r:id="rId11"/>
    <p:sldId id="372" r:id="rId12"/>
    <p:sldId id="377" r:id="rId13"/>
    <p:sldId id="379" r:id="rId14"/>
    <p:sldId id="378" r:id="rId15"/>
    <p:sldId id="380" r:id="rId16"/>
    <p:sldId id="381" r:id="rId17"/>
    <p:sldId id="382" r:id="rId18"/>
    <p:sldId id="387" r:id="rId19"/>
    <p:sldId id="384" r:id="rId20"/>
    <p:sldId id="390" r:id="rId21"/>
    <p:sldId id="389" r:id="rId22"/>
    <p:sldId id="391" r:id="rId23"/>
    <p:sldId id="392" r:id="rId24"/>
    <p:sldId id="393" r:id="rId25"/>
    <p:sldId id="394" r:id="rId26"/>
    <p:sldId id="395" r:id="rId27"/>
    <p:sldId id="338" r:id="rId28"/>
  </p:sldIdLst>
  <p:sldSz cx="9144000" cy="6858000" type="screen4x3"/>
  <p:notesSz cx="6858000" cy="9144000"/>
  <p:defaultTextStyle>
    <a:defPPr>
      <a:defRPr lang="pl-P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Sekcja domyślna" id="{E89D25C5-9DBC-4D94-8128-9910F4B4B455}">
          <p14:sldIdLst>
            <p14:sldId id="257"/>
            <p14:sldId id="368"/>
            <p14:sldId id="265"/>
            <p14:sldId id="369"/>
            <p14:sldId id="370"/>
            <p14:sldId id="373"/>
            <p14:sldId id="396"/>
            <p14:sldId id="397"/>
            <p14:sldId id="374"/>
            <p14:sldId id="375"/>
            <p14:sldId id="372"/>
            <p14:sldId id="377"/>
            <p14:sldId id="379"/>
            <p14:sldId id="378"/>
            <p14:sldId id="380"/>
            <p14:sldId id="381"/>
            <p14:sldId id="382"/>
            <p14:sldId id="387"/>
            <p14:sldId id="384"/>
            <p14:sldId id="390"/>
            <p14:sldId id="389"/>
            <p14:sldId id="391"/>
            <p14:sldId id="392"/>
            <p14:sldId id="393"/>
            <p14:sldId id="394"/>
            <p14:sldId id="395"/>
            <p14:sldId id="338"/>
          </p14:sldIdLst>
        </p14:section>
      </p14:sectionLst>
    </p:ex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1154A"/>
    <a:srgbClr val="51237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Styl pośredni 2 — Ak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94" d="100"/>
          <a:sy n="94" d="100"/>
        </p:scale>
        <p:origin x="-1284" y="-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ymbol zastępczy nagłówka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pl-PL"/>
          </a:p>
        </p:txBody>
      </p:sp>
      <p:sp>
        <p:nvSpPr>
          <p:cNvPr id="3" name="Symbol zastępczy daty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0C7528B-B478-43C6-ADE2-20FB6A4CF5ED}" type="datetimeFigureOut">
              <a:rPr lang="pl-PL" smtClean="0"/>
              <a:t>2016-10-08</a:t>
            </a:fld>
            <a:endParaRPr lang="pl-PL"/>
          </a:p>
        </p:txBody>
      </p:sp>
      <p:sp>
        <p:nvSpPr>
          <p:cNvPr id="4" name="Symbol zastępczy obrazu slajdu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pl-PL"/>
          </a:p>
        </p:txBody>
      </p:sp>
      <p:sp>
        <p:nvSpPr>
          <p:cNvPr id="5" name="Symbol zastępczy notatek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6" name="Symbol zastępczy stopki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pl-PL"/>
          </a:p>
        </p:txBody>
      </p:sp>
      <p:sp>
        <p:nvSpPr>
          <p:cNvPr id="7" name="Symbol zastępczy numeru slajdu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2E7EC50-F4D6-4E38-9C58-4F02DD05BA1A}" type="slidenum">
              <a:rPr lang="pl-PL" smtClean="0"/>
              <a:t>‹#›</a:t>
            </a:fld>
            <a:endParaRPr lang="pl-PL"/>
          </a:p>
        </p:txBody>
      </p:sp>
    </p:spTree>
    <p:extLst>
      <p:ext uri="{BB962C8B-B14F-4D97-AF65-F5344CB8AC3E}">
        <p14:creationId xmlns:p14="http://schemas.microsoft.com/office/powerpoint/2010/main" val="321404341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10"/>
          </p:nvPr>
        </p:nvSpPr>
        <p:spPr/>
        <p:txBody>
          <a:bodyPr/>
          <a:lstStyle/>
          <a:p>
            <a:fld id="{92E7EC50-F4D6-4E38-9C58-4F02DD05BA1A}" type="slidenum">
              <a:rPr lang="pl-PL" smtClean="0"/>
              <a:t>2</a:t>
            </a:fld>
            <a:endParaRPr lang="pl-PL"/>
          </a:p>
        </p:txBody>
      </p:sp>
    </p:spTree>
    <p:extLst>
      <p:ext uri="{BB962C8B-B14F-4D97-AF65-F5344CB8AC3E}">
        <p14:creationId xmlns:p14="http://schemas.microsoft.com/office/powerpoint/2010/main" val="173247244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10"/>
          </p:nvPr>
        </p:nvSpPr>
        <p:spPr/>
        <p:txBody>
          <a:bodyPr/>
          <a:lstStyle/>
          <a:p>
            <a:fld id="{92E7EC50-F4D6-4E38-9C58-4F02DD05BA1A}" type="slidenum">
              <a:rPr lang="pl-PL" smtClean="0"/>
              <a:t>13</a:t>
            </a:fld>
            <a:endParaRPr lang="pl-PL"/>
          </a:p>
        </p:txBody>
      </p:sp>
    </p:spTree>
    <p:extLst>
      <p:ext uri="{BB962C8B-B14F-4D97-AF65-F5344CB8AC3E}">
        <p14:creationId xmlns:p14="http://schemas.microsoft.com/office/powerpoint/2010/main" val="222597178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10"/>
          </p:nvPr>
        </p:nvSpPr>
        <p:spPr/>
        <p:txBody>
          <a:bodyPr/>
          <a:lstStyle/>
          <a:p>
            <a:fld id="{92E7EC50-F4D6-4E38-9C58-4F02DD05BA1A}" type="slidenum">
              <a:rPr lang="pl-PL" smtClean="0"/>
              <a:t>14</a:t>
            </a:fld>
            <a:endParaRPr lang="pl-PL"/>
          </a:p>
        </p:txBody>
      </p:sp>
    </p:spTree>
    <p:extLst>
      <p:ext uri="{BB962C8B-B14F-4D97-AF65-F5344CB8AC3E}">
        <p14:creationId xmlns:p14="http://schemas.microsoft.com/office/powerpoint/2010/main" val="262759759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10"/>
          </p:nvPr>
        </p:nvSpPr>
        <p:spPr/>
        <p:txBody>
          <a:bodyPr/>
          <a:lstStyle/>
          <a:p>
            <a:fld id="{92E7EC50-F4D6-4E38-9C58-4F02DD05BA1A}" type="slidenum">
              <a:rPr lang="pl-PL" smtClean="0"/>
              <a:t>15</a:t>
            </a:fld>
            <a:endParaRPr lang="pl-PL"/>
          </a:p>
        </p:txBody>
      </p:sp>
    </p:spTree>
    <p:extLst>
      <p:ext uri="{BB962C8B-B14F-4D97-AF65-F5344CB8AC3E}">
        <p14:creationId xmlns:p14="http://schemas.microsoft.com/office/powerpoint/2010/main" val="16153074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10"/>
          </p:nvPr>
        </p:nvSpPr>
        <p:spPr/>
        <p:txBody>
          <a:bodyPr/>
          <a:lstStyle/>
          <a:p>
            <a:fld id="{92E7EC50-F4D6-4E38-9C58-4F02DD05BA1A}" type="slidenum">
              <a:rPr lang="pl-PL" smtClean="0"/>
              <a:t>16</a:t>
            </a:fld>
            <a:endParaRPr lang="pl-PL"/>
          </a:p>
        </p:txBody>
      </p:sp>
    </p:spTree>
    <p:extLst>
      <p:ext uri="{BB962C8B-B14F-4D97-AF65-F5344CB8AC3E}">
        <p14:creationId xmlns:p14="http://schemas.microsoft.com/office/powerpoint/2010/main" val="127166515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10"/>
          </p:nvPr>
        </p:nvSpPr>
        <p:spPr/>
        <p:txBody>
          <a:bodyPr/>
          <a:lstStyle/>
          <a:p>
            <a:fld id="{92E7EC50-F4D6-4E38-9C58-4F02DD05BA1A}" type="slidenum">
              <a:rPr lang="pl-PL" smtClean="0"/>
              <a:t>17</a:t>
            </a:fld>
            <a:endParaRPr lang="pl-PL"/>
          </a:p>
        </p:txBody>
      </p:sp>
    </p:spTree>
    <p:extLst>
      <p:ext uri="{BB962C8B-B14F-4D97-AF65-F5344CB8AC3E}">
        <p14:creationId xmlns:p14="http://schemas.microsoft.com/office/powerpoint/2010/main" val="323616765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10"/>
          </p:nvPr>
        </p:nvSpPr>
        <p:spPr/>
        <p:txBody>
          <a:bodyPr/>
          <a:lstStyle/>
          <a:p>
            <a:fld id="{92E7EC50-F4D6-4E38-9C58-4F02DD05BA1A}" type="slidenum">
              <a:rPr lang="pl-PL" smtClean="0"/>
              <a:t>18</a:t>
            </a:fld>
            <a:endParaRPr lang="pl-PL"/>
          </a:p>
        </p:txBody>
      </p:sp>
    </p:spTree>
    <p:extLst>
      <p:ext uri="{BB962C8B-B14F-4D97-AF65-F5344CB8AC3E}">
        <p14:creationId xmlns:p14="http://schemas.microsoft.com/office/powerpoint/2010/main" val="76490883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10"/>
          </p:nvPr>
        </p:nvSpPr>
        <p:spPr/>
        <p:txBody>
          <a:bodyPr/>
          <a:lstStyle/>
          <a:p>
            <a:fld id="{92E7EC50-F4D6-4E38-9C58-4F02DD05BA1A}" type="slidenum">
              <a:rPr lang="pl-PL" smtClean="0"/>
              <a:t>19</a:t>
            </a:fld>
            <a:endParaRPr lang="pl-PL"/>
          </a:p>
        </p:txBody>
      </p:sp>
    </p:spTree>
    <p:extLst>
      <p:ext uri="{BB962C8B-B14F-4D97-AF65-F5344CB8AC3E}">
        <p14:creationId xmlns:p14="http://schemas.microsoft.com/office/powerpoint/2010/main" val="31005182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10"/>
          </p:nvPr>
        </p:nvSpPr>
        <p:spPr/>
        <p:txBody>
          <a:bodyPr/>
          <a:lstStyle/>
          <a:p>
            <a:fld id="{92E7EC50-F4D6-4E38-9C58-4F02DD05BA1A}" type="slidenum">
              <a:rPr lang="pl-PL" smtClean="0"/>
              <a:t>20</a:t>
            </a:fld>
            <a:endParaRPr lang="pl-PL"/>
          </a:p>
        </p:txBody>
      </p:sp>
    </p:spTree>
    <p:extLst>
      <p:ext uri="{BB962C8B-B14F-4D97-AF65-F5344CB8AC3E}">
        <p14:creationId xmlns:p14="http://schemas.microsoft.com/office/powerpoint/2010/main" val="377070796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10"/>
          </p:nvPr>
        </p:nvSpPr>
        <p:spPr/>
        <p:txBody>
          <a:bodyPr/>
          <a:lstStyle/>
          <a:p>
            <a:fld id="{92E7EC50-F4D6-4E38-9C58-4F02DD05BA1A}" type="slidenum">
              <a:rPr lang="pl-PL" smtClean="0"/>
              <a:t>21</a:t>
            </a:fld>
            <a:endParaRPr lang="pl-PL"/>
          </a:p>
        </p:txBody>
      </p:sp>
    </p:spTree>
    <p:extLst>
      <p:ext uri="{BB962C8B-B14F-4D97-AF65-F5344CB8AC3E}">
        <p14:creationId xmlns:p14="http://schemas.microsoft.com/office/powerpoint/2010/main" val="4102962380"/>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10"/>
          </p:nvPr>
        </p:nvSpPr>
        <p:spPr/>
        <p:txBody>
          <a:bodyPr/>
          <a:lstStyle/>
          <a:p>
            <a:fld id="{92E7EC50-F4D6-4E38-9C58-4F02DD05BA1A}" type="slidenum">
              <a:rPr lang="pl-PL" smtClean="0"/>
              <a:t>22</a:t>
            </a:fld>
            <a:endParaRPr lang="pl-PL"/>
          </a:p>
        </p:txBody>
      </p:sp>
    </p:spTree>
    <p:extLst>
      <p:ext uri="{BB962C8B-B14F-4D97-AF65-F5344CB8AC3E}">
        <p14:creationId xmlns:p14="http://schemas.microsoft.com/office/powerpoint/2010/main" val="188307481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10"/>
          </p:nvPr>
        </p:nvSpPr>
        <p:spPr/>
        <p:txBody>
          <a:bodyPr/>
          <a:lstStyle/>
          <a:p>
            <a:fld id="{92E7EC50-F4D6-4E38-9C58-4F02DD05BA1A}" type="slidenum">
              <a:rPr lang="pl-PL" smtClean="0"/>
              <a:t>3</a:t>
            </a:fld>
            <a:endParaRPr lang="pl-PL"/>
          </a:p>
        </p:txBody>
      </p:sp>
    </p:spTree>
    <p:extLst>
      <p:ext uri="{BB962C8B-B14F-4D97-AF65-F5344CB8AC3E}">
        <p14:creationId xmlns:p14="http://schemas.microsoft.com/office/powerpoint/2010/main" val="1732472448"/>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10"/>
          </p:nvPr>
        </p:nvSpPr>
        <p:spPr/>
        <p:txBody>
          <a:bodyPr/>
          <a:lstStyle/>
          <a:p>
            <a:fld id="{92E7EC50-F4D6-4E38-9C58-4F02DD05BA1A}" type="slidenum">
              <a:rPr lang="pl-PL" smtClean="0"/>
              <a:t>23</a:t>
            </a:fld>
            <a:endParaRPr lang="pl-PL"/>
          </a:p>
        </p:txBody>
      </p:sp>
    </p:spTree>
    <p:extLst>
      <p:ext uri="{BB962C8B-B14F-4D97-AF65-F5344CB8AC3E}">
        <p14:creationId xmlns:p14="http://schemas.microsoft.com/office/powerpoint/2010/main" val="4041316307"/>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10"/>
          </p:nvPr>
        </p:nvSpPr>
        <p:spPr/>
        <p:txBody>
          <a:bodyPr/>
          <a:lstStyle/>
          <a:p>
            <a:fld id="{92E7EC50-F4D6-4E38-9C58-4F02DD05BA1A}" type="slidenum">
              <a:rPr lang="pl-PL" smtClean="0"/>
              <a:t>24</a:t>
            </a:fld>
            <a:endParaRPr lang="pl-PL"/>
          </a:p>
        </p:txBody>
      </p:sp>
    </p:spTree>
    <p:extLst>
      <p:ext uri="{BB962C8B-B14F-4D97-AF65-F5344CB8AC3E}">
        <p14:creationId xmlns:p14="http://schemas.microsoft.com/office/powerpoint/2010/main" val="3549369076"/>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10"/>
          </p:nvPr>
        </p:nvSpPr>
        <p:spPr/>
        <p:txBody>
          <a:bodyPr/>
          <a:lstStyle/>
          <a:p>
            <a:fld id="{92E7EC50-F4D6-4E38-9C58-4F02DD05BA1A}" type="slidenum">
              <a:rPr lang="pl-PL" smtClean="0"/>
              <a:t>25</a:t>
            </a:fld>
            <a:endParaRPr lang="pl-PL"/>
          </a:p>
        </p:txBody>
      </p:sp>
    </p:spTree>
    <p:extLst>
      <p:ext uri="{BB962C8B-B14F-4D97-AF65-F5344CB8AC3E}">
        <p14:creationId xmlns:p14="http://schemas.microsoft.com/office/powerpoint/2010/main" val="1527700971"/>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10"/>
          </p:nvPr>
        </p:nvSpPr>
        <p:spPr/>
        <p:txBody>
          <a:bodyPr/>
          <a:lstStyle/>
          <a:p>
            <a:fld id="{92E7EC50-F4D6-4E38-9C58-4F02DD05BA1A}" type="slidenum">
              <a:rPr lang="pl-PL" smtClean="0"/>
              <a:t>26</a:t>
            </a:fld>
            <a:endParaRPr lang="pl-PL"/>
          </a:p>
        </p:txBody>
      </p:sp>
    </p:spTree>
    <p:extLst>
      <p:ext uri="{BB962C8B-B14F-4D97-AF65-F5344CB8AC3E}">
        <p14:creationId xmlns:p14="http://schemas.microsoft.com/office/powerpoint/2010/main" val="192206461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10"/>
          </p:nvPr>
        </p:nvSpPr>
        <p:spPr/>
        <p:txBody>
          <a:bodyPr/>
          <a:lstStyle/>
          <a:p>
            <a:fld id="{92E7EC50-F4D6-4E38-9C58-4F02DD05BA1A}" type="slidenum">
              <a:rPr lang="pl-PL" smtClean="0"/>
              <a:t>4</a:t>
            </a:fld>
            <a:endParaRPr lang="pl-PL"/>
          </a:p>
        </p:txBody>
      </p:sp>
    </p:spTree>
    <p:extLst>
      <p:ext uri="{BB962C8B-B14F-4D97-AF65-F5344CB8AC3E}">
        <p14:creationId xmlns:p14="http://schemas.microsoft.com/office/powerpoint/2010/main" val="192368442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10"/>
          </p:nvPr>
        </p:nvSpPr>
        <p:spPr/>
        <p:txBody>
          <a:bodyPr/>
          <a:lstStyle/>
          <a:p>
            <a:fld id="{92E7EC50-F4D6-4E38-9C58-4F02DD05BA1A}" type="slidenum">
              <a:rPr lang="pl-PL" smtClean="0"/>
              <a:t>5</a:t>
            </a:fld>
            <a:endParaRPr lang="pl-PL"/>
          </a:p>
        </p:txBody>
      </p:sp>
    </p:spTree>
    <p:extLst>
      <p:ext uri="{BB962C8B-B14F-4D97-AF65-F5344CB8AC3E}">
        <p14:creationId xmlns:p14="http://schemas.microsoft.com/office/powerpoint/2010/main" val="7304974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10"/>
          </p:nvPr>
        </p:nvSpPr>
        <p:spPr/>
        <p:txBody>
          <a:bodyPr/>
          <a:lstStyle/>
          <a:p>
            <a:fld id="{92E7EC50-F4D6-4E38-9C58-4F02DD05BA1A}" type="slidenum">
              <a:rPr lang="pl-PL" smtClean="0"/>
              <a:t>6</a:t>
            </a:fld>
            <a:endParaRPr lang="pl-PL"/>
          </a:p>
        </p:txBody>
      </p:sp>
    </p:spTree>
    <p:extLst>
      <p:ext uri="{BB962C8B-B14F-4D97-AF65-F5344CB8AC3E}">
        <p14:creationId xmlns:p14="http://schemas.microsoft.com/office/powerpoint/2010/main" val="356373087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10"/>
          </p:nvPr>
        </p:nvSpPr>
        <p:spPr/>
        <p:txBody>
          <a:bodyPr/>
          <a:lstStyle/>
          <a:p>
            <a:fld id="{92E7EC50-F4D6-4E38-9C58-4F02DD05BA1A}" type="slidenum">
              <a:rPr lang="pl-PL" smtClean="0"/>
              <a:t>9</a:t>
            </a:fld>
            <a:endParaRPr lang="pl-PL"/>
          </a:p>
        </p:txBody>
      </p:sp>
    </p:spTree>
    <p:extLst>
      <p:ext uri="{BB962C8B-B14F-4D97-AF65-F5344CB8AC3E}">
        <p14:creationId xmlns:p14="http://schemas.microsoft.com/office/powerpoint/2010/main" val="416504993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10"/>
          </p:nvPr>
        </p:nvSpPr>
        <p:spPr/>
        <p:txBody>
          <a:bodyPr/>
          <a:lstStyle/>
          <a:p>
            <a:fld id="{92E7EC50-F4D6-4E38-9C58-4F02DD05BA1A}" type="slidenum">
              <a:rPr lang="pl-PL" smtClean="0"/>
              <a:t>10</a:t>
            </a:fld>
            <a:endParaRPr lang="pl-PL"/>
          </a:p>
        </p:txBody>
      </p:sp>
    </p:spTree>
    <p:extLst>
      <p:ext uri="{BB962C8B-B14F-4D97-AF65-F5344CB8AC3E}">
        <p14:creationId xmlns:p14="http://schemas.microsoft.com/office/powerpoint/2010/main" val="52478240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10"/>
          </p:nvPr>
        </p:nvSpPr>
        <p:spPr/>
        <p:txBody>
          <a:bodyPr/>
          <a:lstStyle/>
          <a:p>
            <a:fld id="{92E7EC50-F4D6-4E38-9C58-4F02DD05BA1A}" type="slidenum">
              <a:rPr lang="pl-PL" smtClean="0"/>
              <a:t>11</a:t>
            </a:fld>
            <a:endParaRPr lang="pl-PL"/>
          </a:p>
        </p:txBody>
      </p:sp>
    </p:spTree>
    <p:extLst>
      <p:ext uri="{BB962C8B-B14F-4D97-AF65-F5344CB8AC3E}">
        <p14:creationId xmlns:p14="http://schemas.microsoft.com/office/powerpoint/2010/main" val="124094581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10"/>
          </p:nvPr>
        </p:nvSpPr>
        <p:spPr/>
        <p:txBody>
          <a:bodyPr/>
          <a:lstStyle/>
          <a:p>
            <a:fld id="{92E7EC50-F4D6-4E38-9C58-4F02DD05BA1A}" type="slidenum">
              <a:rPr lang="pl-PL" smtClean="0"/>
              <a:t>12</a:t>
            </a:fld>
            <a:endParaRPr lang="pl-PL"/>
          </a:p>
        </p:txBody>
      </p:sp>
    </p:spTree>
    <p:extLst>
      <p:ext uri="{BB962C8B-B14F-4D97-AF65-F5344CB8AC3E}">
        <p14:creationId xmlns:p14="http://schemas.microsoft.com/office/powerpoint/2010/main" val="111750773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ajd tytułowy">
    <p:spTree>
      <p:nvGrpSpPr>
        <p:cNvPr id="1" name=""/>
        <p:cNvGrpSpPr/>
        <p:nvPr/>
      </p:nvGrpSpPr>
      <p:grpSpPr>
        <a:xfrm>
          <a:off x="0" y="0"/>
          <a:ext cx="0" cy="0"/>
          <a:chOff x="0" y="0"/>
          <a:chExt cx="0" cy="0"/>
        </a:xfrm>
      </p:grpSpPr>
      <p:sp>
        <p:nvSpPr>
          <p:cNvPr id="2" name="Tytuł 1"/>
          <p:cNvSpPr>
            <a:spLocks noGrp="1"/>
          </p:cNvSpPr>
          <p:nvPr>
            <p:ph type="ctrTitle"/>
          </p:nvPr>
        </p:nvSpPr>
        <p:spPr>
          <a:xfrm>
            <a:off x="685800" y="2130425"/>
            <a:ext cx="7772400" cy="1470025"/>
          </a:xfrm>
        </p:spPr>
        <p:txBody>
          <a:bodyPr/>
          <a:lstStyle/>
          <a:p>
            <a:r>
              <a:rPr lang="pl-PL" smtClean="0"/>
              <a:t>Kliknij, aby edytować styl</a:t>
            </a:r>
            <a:endParaRPr lang="pl-PL"/>
          </a:p>
        </p:txBody>
      </p:sp>
      <p:sp>
        <p:nvSpPr>
          <p:cNvPr id="3" name="Podtytuł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pl-PL" smtClean="0"/>
              <a:t>Kliknij, aby edytować styl wzorca podtytułu</a:t>
            </a:r>
            <a:endParaRPr lang="pl-PL"/>
          </a:p>
        </p:txBody>
      </p:sp>
      <p:sp>
        <p:nvSpPr>
          <p:cNvPr id="4" name="Symbol zastępczy daty 3"/>
          <p:cNvSpPr>
            <a:spLocks noGrp="1"/>
          </p:cNvSpPr>
          <p:nvPr>
            <p:ph type="dt" sz="half" idx="10"/>
          </p:nvPr>
        </p:nvSpPr>
        <p:spPr/>
        <p:txBody>
          <a:bodyPr/>
          <a:lstStyle/>
          <a:p>
            <a:fld id="{162468A3-90CF-4FAE-A676-9091C2F91E4C}" type="datetimeFigureOut">
              <a:rPr lang="pl-PL" smtClean="0"/>
              <a:t>2016-10-08</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B0A247BD-DEB8-49BC-B2A7-3CC36CE7B63E}" type="slidenum">
              <a:rPr lang="pl-PL" smtClean="0"/>
              <a:t>‹#›</a:t>
            </a:fld>
            <a:endParaRPr lang="pl-PL"/>
          </a:p>
        </p:txBody>
      </p:sp>
    </p:spTree>
    <p:extLst>
      <p:ext uri="{BB962C8B-B14F-4D97-AF65-F5344CB8AC3E}">
        <p14:creationId xmlns:p14="http://schemas.microsoft.com/office/powerpoint/2010/main" val="402416253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ytuł i tekst pionowy">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smtClean="0"/>
              <a:t>Kliknij, aby edytować styl</a:t>
            </a:r>
            <a:endParaRPr lang="pl-PL"/>
          </a:p>
        </p:txBody>
      </p:sp>
      <p:sp>
        <p:nvSpPr>
          <p:cNvPr id="3" name="Symbol zastępczy tytułu pionowego 2"/>
          <p:cNvSpPr>
            <a:spLocks noGrp="1"/>
          </p:cNvSpPr>
          <p:nvPr>
            <p:ph type="body" orient="vert" idx="1"/>
          </p:nvPr>
        </p:nvSpPr>
        <p:spPr/>
        <p:txBody>
          <a:bodyPr vert="eaVert"/>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4" name="Symbol zastępczy daty 3"/>
          <p:cNvSpPr>
            <a:spLocks noGrp="1"/>
          </p:cNvSpPr>
          <p:nvPr>
            <p:ph type="dt" sz="half" idx="10"/>
          </p:nvPr>
        </p:nvSpPr>
        <p:spPr/>
        <p:txBody>
          <a:bodyPr/>
          <a:lstStyle/>
          <a:p>
            <a:fld id="{162468A3-90CF-4FAE-A676-9091C2F91E4C}" type="datetimeFigureOut">
              <a:rPr lang="pl-PL" smtClean="0"/>
              <a:t>2016-10-08</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B0A247BD-DEB8-49BC-B2A7-3CC36CE7B63E}" type="slidenum">
              <a:rPr lang="pl-PL" smtClean="0"/>
              <a:t>‹#›</a:t>
            </a:fld>
            <a:endParaRPr lang="pl-PL"/>
          </a:p>
        </p:txBody>
      </p:sp>
    </p:spTree>
    <p:extLst>
      <p:ext uri="{BB962C8B-B14F-4D97-AF65-F5344CB8AC3E}">
        <p14:creationId xmlns:p14="http://schemas.microsoft.com/office/powerpoint/2010/main" val="108876598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ytuł pionowy i tekst">
    <p:spTree>
      <p:nvGrpSpPr>
        <p:cNvPr id="1" name=""/>
        <p:cNvGrpSpPr/>
        <p:nvPr/>
      </p:nvGrpSpPr>
      <p:grpSpPr>
        <a:xfrm>
          <a:off x="0" y="0"/>
          <a:ext cx="0" cy="0"/>
          <a:chOff x="0" y="0"/>
          <a:chExt cx="0" cy="0"/>
        </a:xfrm>
      </p:grpSpPr>
      <p:sp>
        <p:nvSpPr>
          <p:cNvPr id="2" name="Tytuł pionowy 1"/>
          <p:cNvSpPr>
            <a:spLocks noGrp="1"/>
          </p:cNvSpPr>
          <p:nvPr>
            <p:ph type="title" orient="vert"/>
          </p:nvPr>
        </p:nvSpPr>
        <p:spPr>
          <a:xfrm>
            <a:off x="6629400" y="274638"/>
            <a:ext cx="2057400" cy="5851525"/>
          </a:xfrm>
        </p:spPr>
        <p:txBody>
          <a:bodyPr vert="eaVert"/>
          <a:lstStyle/>
          <a:p>
            <a:r>
              <a:rPr lang="pl-PL" smtClean="0"/>
              <a:t>Kliknij, aby edytować styl</a:t>
            </a:r>
            <a:endParaRPr lang="pl-PL"/>
          </a:p>
        </p:txBody>
      </p:sp>
      <p:sp>
        <p:nvSpPr>
          <p:cNvPr id="3" name="Symbol zastępczy tytułu pionowego 2"/>
          <p:cNvSpPr>
            <a:spLocks noGrp="1"/>
          </p:cNvSpPr>
          <p:nvPr>
            <p:ph type="body" orient="vert" idx="1"/>
          </p:nvPr>
        </p:nvSpPr>
        <p:spPr>
          <a:xfrm>
            <a:off x="457200" y="274638"/>
            <a:ext cx="6019800" cy="5851525"/>
          </a:xfrm>
        </p:spPr>
        <p:txBody>
          <a:bodyPr vert="eaVert"/>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4" name="Symbol zastępczy daty 3"/>
          <p:cNvSpPr>
            <a:spLocks noGrp="1"/>
          </p:cNvSpPr>
          <p:nvPr>
            <p:ph type="dt" sz="half" idx="10"/>
          </p:nvPr>
        </p:nvSpPr>
        <p:spPr/>
        <p:txBody>
          <a:bodyPr/>
          <a:lstStyle/>
          <a:p>
            <a:fld id="{162468A3-90CF-4FAE-A676-9091C2F91E4C}" type="datetimeFigureOut">
              <a:rPr lang="pl-PL" smtClean="0"/>
              <a:t>2016-10-08</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B0A247BD-DEB8-49BC-B2A7-3CC36CE7B63E}" type="slidenum">
              <a:rPr lang="pl-PL" smtClean="0"/>
              <a:t>‹#›</a:t>
            </a:fld>
            <a:endParaRPr lang="pl-PL"/>
          </a:p>
        </p:txBody>
      </p:sp>
    </p:spTree>
    <p:extLst>
      <p:ext uri="{BB962C8B-B14F-4D97-AF65-F5344CB8AC3E}">
        <p14:creationId xmlns:p14="http://schemas.microsoft.com/office/powerpoint/2010/main" val="208163918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ytuł i zawartość">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smtClean="0"/>
              <a:t>Kliknij, aby edytować styl</a:t>
            </a:r>
            <a:endParaRPr lang="pl-PL"/>
          </a:p>
        </p:txBody>
      </p:sp>
      <p:sp>
        <p:nvSpPr>
          <p:cNvPr id="3" name="Symbol zastępczy zawartości 2"/>
          <p:cNvSpPr>
            <a:spLocks noGrp="1"/>
          </p:cNvSpPr>
          <p:nvPr>
            <p:ph idx="1"/>
          </p:nvPr>
        </p:nvSpPr>
        <p:spPr/>
        <p:txBody>
          <a:body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4" name="Symbol zastępczy daty 3"/>
          <p:cNvSpPr>
            <a:spLocks noGrp="1"/>
          </p:cNvSpPr>
          <p:nvPr>
            <p:ph type="dt" sz="half" idx="10"/>
          </p:nvPr>
        </p:nvSpPr>
        <p:spPr/>
        <p:txBody>
          <a:bodyPr/>
          <a:lstStyle/>
          <a:p>
            <a:fld id="{162468A3-90CF-4FAE-A676-9091C2F91E4C}" type="datetimeFigureOut">
              <a:rPr lang="pl-PL" smtClean="0"/>
              <a:t>2016-10-08</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B0A247BD-DEB8-49BC-B2A7-3CC36CE7B63E}" type="slidenum">
              <a:rPr lang="pl-PL" smtClean="0"/>
              <a:t>‹#›</a:t>
            </a:fld>
            <a:endParaRPr lang="pl-PL"/>
          </a:p>
        </p:txBody>
      </p:sp>
    </p:spTree>
    <p:extLst>
      <p:ext uri="{BB962C8B-B14F-4D97-AF65-F5344CB8AC3E}">
        <p14:creationId xmlns:p14="http://schemas.microsoft.com/office/powerpoint/2010/main" val="413091151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Nagłówek sekcji">
    <p:spTree>
      <p:nvGrpSpPr>
        <p:cNvPr id="1" name=""/>
        <p:cNvGrpSpPr/>
        <p:nvPr/>
      </p:nvGrpSpPr>
      <p:grpSpPr>
        <a:xfrm>
          <a:off x="0" y="0"/>
          <a:ext cx="0" cy="0"/>
          <a:chOff x="0" y="0"/>
          <a:chExt cx="0" cy="0"/>
        </a:xfrm>
      </p:grpSpPr>
      <p:sp>
        <p:nvSpPr>
          <p:cNvPr id="2" name="Tytuł 1"/>
          <p:cNvSpPr>
            <a:spLocks noGrp="1"/>
          </p:cNvSpPr>
          <p:nvPr>
            <p:ph type="title"/>
          </p:nvPr>
        </p:nvSpPr>
        <p:spPr>
          <a:xfrm>
            <a:off x="722313" y="4406900"/>
            <a:ext cx="7772400" cy="1362075"/>
          </a:xfrm>
        </p:spPr>
        <p:txBody>
          <a:bodyPr anchor="t"/>
          <a:lstStyle>
            <a:lvl1pPr algn="l">
              <a:defRPr sz="4000" b="1" cap="all"/>
            </a:lvl1pPr>
          </a:lstStyle>
          <a:p>
            <a:r>
              <a:rPr lang="pl-PL" smtClean="0"/>
              <a:t>Kliknij, aby edytować styl</a:t>
            </a:r>
            <a:endParaRPr lang="pl-PL"/>
          </a:p>
        </p:txBody>
      </p:sp>
      <p:sp>
        <p:nvSpPr>
          <p:cNvPr id="3" name="Symbol zastępczy tekstu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l-PL" smtClean="0"/>
              <a:t>Kliknij, aby edytować style wzorca tekstu</a:t>
            </a:r>
          </a:p>
        </p:txBody>
      </p:sp>
      <p:sp>
        <p:nvSpPr>
          <p:cNvPr id="4" name="Symbol zastępczy daty 3"/>
          <p:cNvSpPr>
            <a:spLocks noGrp="1"/>
          </p:cNvSpPr>
          <p:nvPr>
            <p:ph type="dt" sz="half" idx="10"/>
          </p:nvPr>
        </p:nvSpPr>
        <p:spPr/>
        <p:txBody>
          <a:bodyPr/>
          <a:lstStyle/>
          <a:p>
            <a:fld id="{162468A3-90CF-4FAE-A676-9091C2F91E4C}" type="datetimeFigureOut">
              <a:rPr lang="pl-PL" smtClean="0"/>
              <a:t>2016-10-08</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B0A247BD-DEB8-49BC-B2A7-3CC36CE7B63E}" type="slidenum">
              <a:rPr lang="pl-PL" smtClean="0"/>
              <a:t>‹#›</a:t>
            </a:fld>
            <a:endParaRPr lang="pl-PL"/>
          </a:p>
        </p:txBody>
      </p:sp>
    </p:spTree>
    <p:extLst>
      <p:ext uri="{BB962C8B-B14F-4D97-AF65-F5344CB8AC3E}">
        <p14:creationId xmlns:p14="http://schemas.microsoft.com/office/powerpoint/2010/main" val="291781774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wa elementy zawartości">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smtClean="0"/>
              <a:t>Kliknij, aby edytować styl</a:t>
            </a:r>
            <a:endParaRPr lang="pl-PL"/>
          </a:p>
        </p:txBody>
      </p:sp>
      <p:sp>
        <p:nvSpPr>
          <p:cNvPr id="3" name="Symbol zastępczy zawartości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4" name="Symbol zastępczy zawartości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5" name="Symbol zastępczy daty 4"/>
          <p:cNvSpPr>
            <a:spLocks noGrp="1"/>
          </p:cNvSpPr>
          <p:nvPr>
            <p:ph type="dt" sz="half" idx="10"/>
          </p:nvPr>
        </p:nvSpPr>
        <p:spPr/>
        <p:txBody>
          <a:bodyPr/>
          <a:lstStyle/>
          <a:p>
            <a:fld id="{162468A3-90CF-4FAE-A676-9091C2F91E4C}" type="datetimeFigureOut">
              <a:rPr lang="pl-PL" smtClean="0"/>
              <a:t>2016-10-08</a:t>
            </a:fld>
            <a:endParaRPr lang="pl-PL"/>
          </a:p>
        </p:txBody>
      </p:sp>
      <p:sp>
        <p:nvSpPr>
          <p:cNvPr id="6" name="Symbol zastępczy stopki 5"/>
          <p:cNvSpPr>
            <a:spLocks noGrp="1"/>
          </p:cNvSpPr>
          <p:nvPr>
            <p:ph type="ftr" sz="quarter" idx="11"/>
          </p:nvPr>
        </p:nvSpPr>
        <p:spPr/>
        <p:txBody>
          <a:bodyPr/>
          <a:lstStyle/>
          <a:p>
            <a:endParaRPr lang="pl-PL"/>
          </a:p>
        </p:txBody>
      </p:sp>
      <p:sp>
        <p:nvSpPr>
          <p:cNvPr id="7" name="Symbol zastępczy numeru slajdu 6"/>
          <p:cNvSpPr>
            <a:spLocks noGrp="1"/>
          </p:cNvSpPr>
          <p:nvPr>
            <p:ph type="sldNum" sz="quarter" idx="12"/>
          </p:nvPr>
        </p:nvSpPr>
        <p:spPr/>
        <p:txBody>
          <a:bodyPr/>
          <a:lstStyle/>
          <a:p>
            <a:fld id="{B0A247BD-DEB8-49BC-B2A7-3CC36CE7B63E}" type="slidenum">
              <a:rPr lang="pl-PL" smtClean="0"/>
              <a:t>‹#›</a:t>
            </a:fld>
            <a:endParaRPr lang="pl-PL"/>
          </a:p>
        </p:txBody>
      </p:sp>
    </p:spTree>
    <p:extLst>
      <p:ext uri="{BB962C8B-B14F-4D97-AF65-F5344CB8AC3E}">
        <p14:creationId xmlns:p14="http://schemas.microsoft.com/office/powerpoint/2010/main" val="31574612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ównanie">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lvl1pPr>
              <a:defRPr/>
            </a:lvl1pPr>
          </a:lstStyle>
          <a:p>
            <a:r>
              <a:rPr lang="pl-PL" smtClean="0"/>
              <a:t>Kliknij, aby edytować styl</a:t>
            </a:r>
            <a:endParaRPr lang="pl-PL"/>
          </a:p>
        </p:txBody>
      </p:sp>
      <p:sp>
        <p:nvSpPr>
          <p:cNvPr id="3" name="Symbol zastępczy tekstu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smtClean="0"/>
              <a:t>Kliknij, aby edytować style wzorca tekstu</a:t>
            </a:r>
          </a:p>
        </p:txBody>
      </p:sp>
      <p:sp>
        <p:nvSpPr>
          <p:cNvPr id="4" name="Symbol zastępczy zawartości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5" name="Symbol zastępczy tekstu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smtClean="0"/>
              <a:t>Kliknij, aby edytować style wzorca tekstu</a:t>
            </a:r>
          </a:p>
        </p:txBody>
      </p:sp>
      <p:sp>
        <p:nvSpPr>
          <p:cNvPr id="6" name="Symbol zastępczy zawartości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7" name="Symbol zastępczy daty 6"/>
          <p:cNvSpPr>
            <a:spLocks noGrp="1"/>
          </p:cNvSpPr>
          <p:nvPr>
            <p:ph type="dt" sz="half" idx="10"/>
          </p:nvPr>
        </p:nvSpPr>
        <p:spPr/>
        <p:txBody>
          <a:bodyPr/>
          <a:lstStyle/>
          <a:p>
            <a:fld id="{162468A3-90CF-4FAE-A676-9091C2F91E4C}" type="datetimeFigureOut">
              <a:rPr lang="pl-PL" smtClean="0"/>
              <a:t>2016-10-08</a:t>
            </a:fld>
            <a:endParaRPr lang="pl-PL"/>
          </a:p>
        </p:txBody>
      </p:sp>
      <p:sp>
        <p:nvSpPr>
          <p:cNvPr id="8" name="Symbol zastępczy stopki 7"/>
          <p:cNvSpPr>
            <a:spLocks noGrp="1"/>
          </p:cNvSpPr>
          <p:nvPr>
            <p:ph type="ftr" sz="quarter" idx="11"/>
          </p:nvPr>
        </p:nvSpPr>
        <p:spPr/>
        <p:txBody>
          <a:bodyPr/>
          <a:lstStyle/>
          <a:p>
            <a:endParaRPr lang="pl-PL"/>
          </a:p>
        </p:txBody>
      </p:sp>
      <p:sp>
        <p:nvSpPr>
          <p:cNvPr id="9" name="Symbol zastępczy numeru slajdu 8"/>
          <p:cNvSpPr>
            <a:spLocks noGrp="1"/>
          </p:cNvSpPr>
          <p:nvPr>
            <p:ph type="sldNum" sz="quarter" idx="12"/>
          </p:nvPr>
        </p:nvSpPr>
        <p:spPr/>
        <p:txBody>
          <a:bodyPr/>
          <a:lstStyle/>
          <a:p>
            <a:fld id="{B0A247BD-DEB8-49BC-B2A7-3CC36CE7B63E}" type="slidenum">
              <a:rPr lang="pl-PL" smtClean="0"/>
              <a:t>‹#›</a:t>
            </a:fld>
            <a:endParaRPr lang="pl-PL"/>
          </a:p>
        </p:txBody>
      </p:sp>
    </p:spTree>
    <p:extLst>
      <p:ext uri="{BB962C8B-B14F-4D97-AF65-F5344CB8AC3E}">
        <p14:creationId xmlns:p14="http://schemas.microsoft.com/office/powerpoint/2010/main" val="83369271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ylko tytuł">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smtClean="0"/>
              <a:t>Kliknij, aby edytować styl</a:t>
            </a:r>
            <a:endParaRPr lang="pl-PL"/>
          </a:p>
        </p:txBody>
      </p:sp>
      <p:sp>
        <p:nvSpPr>
          <p:cNvPr id="3" name="Symbol zastępczy daty 2"/>
          <p:cNvSpPr>
            <a:spLocks noGrp="1"/>
          </p:cNvSpPr>
          <p:nvPr>
            <p:ph type="dt" sz="half" idx="10"/>
          </p:nvPr>
        </p:nvSpPr>
        <p:spPr/>
        <p:txBody>
          <a:bodyPr/>
          <a:lstStyle/>
          <a:p>
            <a:fld id="{162468A3-90CF-4FAE-A676-9091C2F91E4C}" type="datetimeFigureOut">
              <a:rPr lang="pl-PL" smtClean="0"/>
              <a:t>2016-10-08</a:t>
            </a:fld>
            <a:endParaRPr lang="pl-PL"/>
          </a:p>
        </p:txBody>
      </p:sp>
      <p:sp>
        <p:nvSpPr>
          <p:cNvPr id="4" name="Symbol zastępczy stopki 3"/>
          <p:cNvSpPr>
            <a:spLocks noGrp="1"/>
          </p:cNvSpPr>
          <p:nvPr>
            <p:ph type="ftr" sz="quarter" idx="11"/>
          </p:nvPr>
        </p:nvSpPr>
        <p:spPr/>
        <p:txBody>
          <a:bodyPr/>
          <a:lstStyle/>
          <a:p>
            <a:endParaRPr lang="pl-PL"/>
          </a:p>
        </p:txBody>
      </p:sp>
      <p:sp>
        <p:nvSpPr>
          <p:cNvPr id="5" name="Symbol zastępczy numeru slajdu 4"/>
          <p:cNvSpPr>
            <a:spLocks noGrp="1"/>
          </p:cNvSpPr>
          <p:nvPr>
            <p:ph type="sldNum" sz="quarter" idx="12"/>
          </p:nvPr>
        </p:nvSpPr>
        <p:spPr/>
        <p:txBody>
          <a:bodyPr/>
          <a:lstStyle/>
          <a:p>
            <a:fld id="{B0A247BD-DEB8-49BC-B2A7-3CC36CE7B63E}" type="slidenum">
              <a:rPr lang="pl-PL" smtClean="0"/>
              <a:t>‹#›</a:t>
            </a:fld>
            <a:endParaRPr lang="pl-PL"/>
          </a:p>
        </p:txBody>
      </p:sp>
    </p:spTree>
    <p:extLst>
      <p:ext uri="{BB962C8B-B14F-4D97-AF65-F5344CB8AC3E}">
        <p14:creationId xmlns:p14="http://schemas.microsoft.com/office/powerpoint/2010/main" val="38482128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usty">
    <p:spTree>
      <p:nvGrpSpPr>
        <p:cNvPr id="1" name=""/>
        <p:cNvGrpSpPr/>
        <p:nvPr/>
      </p:nvGrpSpPr>
      <p:grpSpPr>
        <a:xfrm>
          <a:off x="0" y="0"/>
          <a:ext cx="0" cy="0"/>
          <a:chOff x="0" y="0"/>
          <a:chExt cx="0" cy="0"/>
        </a:xfrm>
      </p:grpSpPr>
      <p:sp>
        <p:nvSpPr>
          <p:cNvPr id="2" name="Symbol zastępczy daty 1"/>
          <p:cNvSpPr>
            <a:spLocks noGrp="1"/>
          </p:cNvSpPr>
          <p:nvPr>
            <p:ph type="dt" sz="half" idx="10"/>
          </p:nvPr>
        </p:nvSpPr>
        <p:spPr/>
        <p:txBody>
          <a:bodyPr/>
          <a:lstStyle/>
          <a:p>
            <a:fld id="{162468A3-90CF-4FAE-A676-9091C2F91E4C}" type="datetimeFigureOut">
              <a:rPr lang="pl-PL" smtClean="0"/>
              <a:t>2016-10-08</a:t>
            </a:fld>
            <a:endParaRPr lang="pl-PL"/>
          </a:p>
        </p:txBody>
      </p:sp>
      <p:sp>
        <p:nvSpPr>
          <p:cNvPr id="3" name="Symbol zastępczy stopki 2"/>
          <p:cNvSpPr>
            <a:spLocks noGrp="1"/>
          </p:cNvSpPr>
          <p:nvPr>
            <p:ph type="ftr" sz="quarter" idx="11"/>
          </p:nvPr>
        </p:nvSpPr>
        <p:spPr/>
        <p:txBody>
          <a:bodyPr/>
          <a:lstStyle/>
          <a:p>
            <a:endParaRPr lang="pl-PL"/>
          </a:p>
        </p:txBody>
      </p:sp>
      <p:sp>
        <p:nvSpPr>
          <p:cNvPr id="4" name="Symbol zastępczy numeru slajdu 3"/>
          <p:cNvSpPr>
            <a:spLocks noGrp="1"/>
          </p:cNvSpPr>
          <p:nvPr>
            <p:ph type="sldNum" sz="quarter" idx="12"/>
          </p:nvPr>
        </p:nvSpPr>
        <p:spPr/>
        <p:txBody>
          <a:bodyPr/>
          <a:lstStyle/>
          <a:p>
            <a:fld id="{B0A247BD-DEB8-49BC-B2A7-3CC36CE7B63E}" type="slidenum">
              <a:rPr lang="pl-PL" smtClean="0"/>
              <a:t>‹#›</a:t>
            </a:fld>
            <a:endParaRPr lang="pl-PL"/>
          </a:p>
        </p:txBody>
      </p:sp>
    </p:spTree>
    <p:extLst>
      <p:ext uri="{BB962C8B-B14F-4D97-AF65-F5344CB8AC3E}">
        <p14:creationId xmlns:p14="http://schemas.microsoft.com/office/powerpoint/2010/main" val="814595789"/>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Zawartość z podpisem">
    <p:spTree>
      <p:nvGrpSpPr>
        <p:cNvPr id="1" name=""/>
        <p:cNvGrpSpPr/>
        <p:nvPr/>
      </p:nvGrpSpPr>
      <p:grpSpPr>
        <a:xfrm>
          <a:off x="0" y="0"/>
          <a:ext cx="0" cy="0"/>
          <a:chOff x="0" y="0"/>
          <a:chExt cx="0" cy="0"/>
        </a:xfrm>
      </p:grpSpPr>
      <p:sp>
        <p:nvSpPr>
          <p:cNvPr id="2" name="Tytuł 1"/>
          <p:cNvSpPr>
            <a:spLocks noGrp="1"/>
          </p:cNvSpPr>
          <p:nvPr>
            <p:ph type="title"/>
          </p:nvPr>
        </p:nvSpPr>
        <p:spPr>
          <a:xfrm>
            <a:off x="457200" y="273050"/>
            <a:ext cx="3008313" cy="1162050"/>
          </a:xfrm>
        </p:spPr>
        <p:txBody>
          <a:bodyPr anchor="b"/>
          <a:lstStyle>
            <a:lvl1pPr algn="l">
              <a:defRPr sz="2000" b="1"/>
            </a:lvl1pPr>
          </a:lstStyle>
          <a:p>
            <a:r>
              <a:rPr lang="pl-PL" smtClean="0"/>
              <a:t>Kliknij, aby edytować styl</a:t>
            </a:r>
            <a:endParaRPr lang="pl-PL"/>
          </a:p>
        </p:txBody>
      </p:sp>
      <p:sp>
        <p:nvSpPr>
          <p:cNvPr id="3" name="Symbol zastępczy zawartości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4" name="Symbol zastępczy tekstu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smtClean="0"/>
              <a:t>Kliknij, aby edytować style wzorca tekstu</a:t>
            </a:r>
          </a:p>
        </p:txBody>
      </p:sp>
      <p:sp>
        <p:nvSpPr>
          <p:cNvPr id="5" name="Symbol zastępczy daty 4"/>
          <p:cNvSpPr>
            <a:spLocks noGrp="1"/>
          </p:cNvSpPr>
          <p:nvPr>
            <p:ph type="dt" sz="half" idx="10"/>
          </p:nvPr>
        </p:nvSpPr>
        <p:spPr/>
        <p:txBody>
          <a:bodyPr/>
          <a:lstStyle/>
          <a:p>
            <a:fld id="{162468A3-90CF-4FAE-A676-9091C2F91E4C}" type="datetimeFigureOut">
              <a:rPr lang="pl-PL" smtClean="0"/>
              <a:t>2016-10-08</a:t>
            </a:fld>
            <a:endParaRPr lang="pl-PL"/>
          </a:p>
        </p:txBody>
      </p:sp>
      <p:sp>
        <p:nvSpPr>
          <p:cNvPr id="6" name="Symbol zastępczy stopki 5"/>
          <p:cNvSpPr>
            <a:spLocks noGrp="1"/>
          </p:cNvSpPr>
          <p:nvPr>
            <p:ph type="ftr" sz="quarter" idx="11"/>
          </p:nvPr>
        </p:nvSpPr>
        <p:spPr/>
        <p:txBody>
          <a:bodyPr/>
          <a:lstStyle/>
          <a:p>
            <a:endParaRPr lang="pl-PL"/>
          </a:p>
        </p:txBody>
      </p:sp>
      <p:sp>
        <p:nvSpPr>
          <p:cNvPr id="7" name="Symbol zastępczy numeru slajdu 6"/>
          <p:cNvSpPr>
            <a:spLocks noGrp="1"/>
          </p:cNvSpPr>
          <p:nvPr>
            <p:ph type="sldNum" sz="quarter" idx="12"/>
          </p:nvPr>
        </p:nvSpPr>
        <p:spPr/>
        <p:txBody>
          <a:bodyPr/>
          <a:lstStyle/>
          <a:p>
            <a:fld id="{B0A247BD-DEB8-49BC-B2A7-3CC36CE7B63E}" type="slidenum">
              <a:rPr lang="pl-PL" smtClean="0"/>
              <a:t>‹#›</a:t>
            </a:fld>
            <a:endParaRPr lang="pl-PL"/>
          </a:p>
        </p:txBody>
      </p:sp>
    </p:spTree>
    <p:extLst>
      <p:ext uri="{BB962C8B-B14F-4D97-AF65-F5344CB8AC3E}">
        <p14:creationId xmlns:p14="http://schemas.microsoft.com/office/powerpoint/2010/main" val="408859916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az z podpisem">
    <p:spTree>
      <p:nvGrpSpPr>
        <p:cNvPr id="1" name=""/>
        <p:cNvGrpSpPr/>
        <p:nvPr/>
      </p:nvGrpSpPr>
      <p:grpSpPr>
        <a:xfrm>
          <a:off x="0" y="0"/>
          <a:ext cx="0" cy="0"/>
          <a:chOff x="0" y="0"/>
          <a:chExt cx="0" cy="0"/>
        </a:xfrm>
      </p:grpSpPr>
      <p:sp>
        <p:nvSpPr>
          <p:cNvPr id="2" name="Tytuł 1"/>
          <p:cNvSpPr>
            <a:spLocks noGrp="1"/>
          </p:cNvSpPr>
          <p:nvPr>
            <p:ph type="title"/>
          </p:nvPr>
        </p:nvSpPr>
        <p:spPr>
          <a:xfrm>
            <a:off x="1792288" y="4800600"/>
            <a:ext cx="5486400" cy="566738"/>
          </a:xfrm>
        </p:spPr>
        <p:txBody>
          <a:bodyPr anchor="b"/>
          <a:lstStyle>
            <a:lvl1pPr algn="l">
              <a:defRPr sz="2000" b="1"/>
            </a:lvl1pPr>
          </a:lstStyle>
          <a:p>
            <a:r>
              <a:rPr lang="pl-PL" smtClean="0"/>
              <a:t>Kliknij, aby edytować styl</a:t>
            </a:r>
            <a:endParaRPr lang="pl-PL"/>
          </a:p>
        </p:txBody>
      </p:sp>
      <p:sp>
        <p:nvSpPr>
          <p:cNvPr id="3" name="Symbol zastępczy obrazu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pl-PL"/>
          </a:p>
        </p:txBody>
      </p:sp>
      <p:sp>
        <p:nvSpPr>
          <p:cNvPr id="4" name="Symbol zastępczy tekstu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smtClean="0"/>
              <a:t>Kliknij, aby edytować style wzorca tekstu</a:t>
            </a:r>
          </a:p>
        </p:txBody>
      </p:sp>
      <p:sp>
        <p:nvSpPr>
          <p:cNvPr id="5" name="Symbol zastępczy daty 4"/>
          <p:cNvSpPr>
            <a:spLocks noGrp="1"/>
          </p:cNvSpPr>
          <p:nvPr>
            <p:ph type="dt" sz="half" idx="10"/>
          </p:nvPr>
        </p:nvSpPr>
        <p:spPr/>
        <p:txBody>
          <a:bodyPr/>
          <a:lstStyle/>
          <a:p>
            <a:fld id="{162468A3-90CF-4FAE-A676-9091C2F91E4C}" type="datetimeFigureOut">
              <a:rPr lang="pl-PL" smtClean="0"/>
              <a:t>2016-10-08</a:t>
            </a:fld>
            <a:endParaRPr lang="pl-PL"/>
          </a:p>
        </p:txBody>
      </p:sp>
      <p:sp>
        <p:nvSpPr>
          <p:cNvPr id="6" name="Symbol zastępczy stopki 5"/>
          <p:cNvSpPr>
            <a:spLocks noGrp="1"/>
          </p:cNvSpPr>
          <p:nvPr>
            <p:ph type="ftr" sz="quarter" idx="11"/>
          </p:nvPr>
        </p:nvSpPr>
        <p:spPr/>
        <p:txBody>
          <a:bodyPr/>
          <a:lstStyle/>
          <a:p>
            <a:endParaRPr lang="pl-PL"/>
          </a:p>
        </p:txBody>
      </p:sp>
      <p:sp>
        <p:nvSpPr>
          <p:cNvPr id="7" name="Symbol zastępczy numeru slajdu 6"/>
          <p:cNvSpPr>
            <a:spLocks noGrp="1"/>
          </p:cNvSpPr>
          <p:nvPr>
            <p:ph type="sldNum" sz="quarter" idx="12"/>
          </p:nvPr>
        </p:nvSpPr>
        <p:spPr/>
        <p:txBody>
          <a:bodyPr/>
          <a:lstStyle/>
          <a:p>
            <a:fld id="{B0A247BD-DEB8-49BC-B2A7-3CC36CE7B63E}" type="slidenum">
              <a:rPr lang="pl-PL" smtClean="0"/>
              <a:t>‹#›</a:t>
            </a:fld>
            <a:endParaRPr lang="pl-PL"/>
          </a:p>
        </p:txBody>
      </p:sp>
    </p:spTree>
    <p:extLst>
      <p:ext uri="{BB962C8B-B14F-4D97-AF65-F5344CB8AC3E}">
        <p14:creationId xmlns:p14="http://schemas.microsoft.com/office/powerpoint/2010/main" val="16820504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Symbol zastępczy tytułu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pl-PL" smtClean="0"/>
              <a:t>Kliknij, aby edytować styl</a:t>
            </a:r>
            <a:endParaRPr lang="pl-PL"/>
          </a:p>
        </p:txBody>
      </p:sp>
      <p:sp>
        <p:nvSpPr>
          <p:cNvPr id="3" name="Symbol zastępczy tekstu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4" name="Symbol zastępczy daty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62468A3-90CF-4FAE-A676-9091C2F91E4C}" type="datetimeFigureOut">
              <a:rPr lang="pl-PL" smtClean="0"/>
              <a:t>2016-10-08</a:t>
            </a:fld>
            <a:endParaRPr lang="pl-PL"/>
          </a:p>
        </p:txBody>
      </p:sp>
      <p:sp>
        <p:nvSpPr>
          <p:cNvPr id="5" name="Symbol zastępczy stopki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pl-PL"/>
          </a:p>
        </p:txBody>
      </p:sp>
      <p:sp>
        <p:nvSpPr>
          <p:cNvPr id="6" name="Symbol zastępczy numeru slajdu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0A247BD-DEB8-49BC-B2A7-3CC36CE7B63E}" type="slidenum">
              <a:rPr lang="pl-PL" smtClean="0"/>
              <a:t>‹#›</a:t>
            </a:fld>
            <a:endParaRPr lang="pl-PL"/>
          </a:p>
        </p:txBody>
      </p:sp>
    </p:spTree>
    <p:extLst>
      <p:ext uri="{BB962C8B-B14F-4D97-AF65-F5344CB8AC3E}">
        <p14:creationId xmlns:p14="http://schemas.microsoft.com/office/powerpoint/2010/main" val="53464181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pl-P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rwolski@uni.lodz.pl" TargetMode="External"/><Relationship Id="rId2" Type="http://schemas.openxmlformats.org/officeDocument/2006/relationships/image" Target="../media/image2.jp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8" Type="http://schemas.openxmlformats.org/officeDocument/2006/relationships/image" Target="../media/image8.jpeg"/><Relationship Id="rId3" Type="http://schemas.openxmlformats.org/officeDocument/2006/relationships/image" Target="../media/image3.jpeg"/><Relationship Id="rId7" Type="http://schemas.openxmlformats.org/officeDocument/2006/relationships/image" Target="../media/image7.jpeg"/><Relationship Id="rId2" Type="http://schemas.openxmlformats.org/officeDocument/2006/relationships/notesSlide" Target="../notesSlides/notesSlide21.xml"/><Relationship Id="rId1" Type="http://schemas.openxmlformats.org/officeDocument/2006/relationships/slideLayout" Target="../slideLayouts/slideLayout7.xml"/><Relationship Id="rId6" Type="http://schemas.openxmlformats.org/officeDocument/2006/relationships/image" Target="../media/image6.jpeg"/><Relationship Id="rId5" Type="http://schemas.openxmlformats.org/officeDocument/2006/relationships/image" Target="../media/image5.jpeg"/><Relationship Id="rId4" Type="http://schemas.openxmlformats.org/officeDocument/2006/relationships/image" Target="../media/image4.jpeg"/></Relationships>
</file>

<file path=ppt/slides/_rels/slide25.xml.rels><?xml version="1.0" encoding="UTF-8" standalone="yes"?>
<Relationships xmlns="http://schemas.openxmlformats.org/package/2006/relationships"><Relationship Id="rId8" Type="http://schemas.openxmlformats.org/officeDocument/2006/relationships/image" Target="../media/image14.jpeg"/><Relationship Id="rId3" Type="http://schemas.openxmlformats.org/officeDocument/2006/relationships/image" Target="../media/image9.jpeg"/><Relationship Id="rId7" Type="http://schemas.openxmlformats.org/officeDocument/2006/relationships/image" Target="../media/image13.jpeg"/><Relationship Id="rId2" Type="http://schemas.openxmlformats.org/officeDocument/2006/relationships/notesSlide" Target="../notesSlides/notesSlide22.xml"/><Relationship Id="rId1" Type="http://schemas.openxmlformats.org/officeDocument/2006/relationships/slideLayout" Target="../slideLayouts/slideLayout7.xml"/><Relationship Id="rId6" Type="http://schemas.openxmlformats.org/officeDocument/2006/relationships/image" Target="../media/image12.jpeg"/><Relationship Id="rId5" Type="http://schemas.openxmlformats.org/officeDocument/2006/relationships/image" Target="../media/image11.jpeg"/><Relationship Id="rId4" Type="http://schemas.openxmlformats.org/officeDocument/2006/relationships/image" Target="../media/image10.jpeg"/></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pole tekstowe 3"/>
          <p:cNvSpPr txBox="1"/>
          <p:nvPr/>
        </p:nvSpPr>
        <p:spPr>
          <a:xfrm>
            <a:off x="232772" y="1628800"/>
            <a:ext cx="5832648" cy="4093428"/>
          </a:xfrm>
          <a:prstGeom prst="rect">
            <a:avLst/>
          </a:prstGeom>
          <a:noFill/>
        </p:spPr>
        <p:txBody>
          <a:bodyPr wrap="square" rtlCol="0">
            <a:spAutoFit/>
          </a:bodyPr>
          <a:lstStyle/>
          <a:p>
            <a:r>
              <a:rPr lang="pl-PL" sz="3000" b="1" dirty="0">
                <a:solidFill>
                  <a:srgbClr val="512373"/>
                </a:solidFill>
              </a:rPr>
              <a:t>Wpływ zmian regulacyjnych na wyniki otwartych funduszy inwestycyjnych nieruchomości w </a:t>
            </a:r>
            <a:r>
              <a:rPr lang="pl-PL" sz="3000" b="1" dirty="0" smtClean="0">
                <a:solidFill>
                  <a:srgbClr val="512373"/>
                </a:solidFill>
              </a:rPr>
              <a:t>Niemczech</a:t>
            </a:r>
          </a:p>
          <a:p>
            <a:endParaRPr lang="pl-PL" sz="2400" b="1" dirty="0" smtClean="0">
              <a:solidFill>
                <a:srgbClr val="512373"/>
              </a:solidFill>
            </a:endParaRPr>
          </a:p>
          <a:p>
            <a:r>
              <a:rPr lang="pl-PL" sz="1600" dirty="0" smtClean="0">
                <a:solidFill>
                  <a:srgbClr val="C1154A"/>
                </a:solidFill>
              </a:rPr>
              <a:t>Rafał Wolski</a:t>
            </a:r>
          </a:p>
          <a:p>
            <a:r>
              <a:rPr lang="pl-PL" sz="1600" smtClean="0">
                <a:solidFill>
                  <a:srgbClr val="C1154A"/>
                </a:solidFill>
                <a:hlinkClick r:id="rId3"/>
              </a:rPr>
              <a:t>rwolski@uni.lodz.pl</a:t>
            </a:r>
            <a:endParaRPr lang="pl-PL" sz="1600" smtClean="0">
              <a:solidFill>
                <a:srgbClr val="C1154A"/>
              </a:solidFill>
            </a:endParaRPr>
          </a:p>
          <a:p>
            <a:endParaRPr lang="pl-PL" sz="1600" dirty="0" smtClean="0">
              <a:solidFill>
                <a:srgbClr val="C1154A"/>
              </a:solidFill>
            </a:endParaRPr>
          </a:p>
          <a:p>
            <a:r>
              <a:rPr lang="pl-PL" sz="1600" dirty="0" smtClean="0">
                <a:solidFill>
                  <a:srgbClr val="C1154A"/>
                </a:solidFill>
              </a:rPr>
              <a:t>Magdalena </a:t>
            </a:r>
            <a:r>
              <a:rPr lang="pl-PL" sz="1600" dirty="0" err="1">
                <a:solidFill>
                  <a:srgbClr val="C1154A"/>
                </a:solidFill>
              </a:rPr>
              <a:t>Załęczna</a:t>
            </a:r>
            <a:endParaRPr lang="pl-PL" sz="1600" dirty="0">
              <a:solidFill>
                <a:srgbClr val="C1154A"/>
              </a:solidFill>
            </a:endParaRPr>
          </a:p>
          <a:p>
            <a:r>
              <a:rPr lang="pl-PL" sz="1600" dirty="0">
                <a:solidFill>
                  <a:srgbClr val="C1154A"/>
                </a:solidFill>
              </a:rPr>
              <a:t>mzaleczna@uni.lodz.pl</a:t>
            </a:r>
          </a:p>
          <a:p>
            <a:endParaRPr lang="pl-PL" sz="3600" dirty="0">
              <a:solidFill>
                <a:srgbClr val="7030A0"/>
              </a:solidFill>
            </a:endParaRPr>
          </a:p>
        </p:txBody>
      </p:sp>
    </p:spTree>
    <p:extLst>
      <p:ext uri="{BB962C8B-B14F-4D97-AF65-F5344CB8AC3E}">
        <p14:creationId xmlns:p14="http://schemas.microsoft.com/office/powerpoint/2010/main" val="107484808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ole tekstowe 1"/>
          <p:cNvSpPr txBox="1">
            <a:spLocks/>
          </p:cNvSpPr>
          <p:nvPr/>
        </p:nvSpPr>
        <p:spPr>
          <a:xfrm>
            <a:off x="611560" y="2420888"/>
            <a:ext cx="7848872" cy="3744416"/>
          </a:xfrm>
          <a:prstGeom prst="rect">
            <a:avLst/>
          </a:prstGeom>
          <a:noFill/>
        </p:spPr>
        <p:txBody>
          <a:bodyPr wrap="square" rtlCol="0">
            <a:normAutofit/>
          </a:bodyPr>
          <a:lstStyle/>
          <a:p>
            <a:endParaRPr lang="pl-PL" sz="2000" dirty="0"/>
          </a:p>
        </p:txBody>
      </p:sp>
      <p:graphicFrame>
        <p:nvGraphicFramePr>
          <p:cNvPr id="3" name="Tabela 2"/>
          <p:cNvGraphicFramePr>
            <a:graphicFrameLocks noGrp="1"/>
          </p:cNvGraphicFramePr>
          <p:nvPr>
            <p:extLst>
              <p:ext uri="{D42A27DB-BD31-4B8C-83A1-F6EECF244321}">
                <p14:modId xmlns:p14="http://schemas.microsoft.com/office/powerpoint/2010/main" val="1491467097"/>
              </p:ext>
            </p:extLst>
          </p:nvPr>
        </p:nvGraphicFramePr>
        <p:xfrm>
          <a:off x="395536" y="1249680"/>
          <a:ext cx="8496944" cy="5608320"/>
        </p:xfrm>
        <a:graphic>
          <a:graphicData uri="http://schemas.openxmlformats.org/drawingml/2006/table">
            <a:tbl>
              <a:tblPr firstRow="1" firstCol="1" bandRow="1">
                <a:tableStyleId>{5C22544A-7EE6-4342-B048-85BDC9FD1C3A}</a:tableStyleId>
              </a:tblPr>
              <a:tblGrid>
                <a:gridCol w="1368152"/>
                <a:gridCol w="1512168"/>
                <a:gridCol w="1008112"/>
                <a:gridCol w="4608512"/>
              </a:tblGrid>
              <a:tr h="306845">
                <a:tc>
                  <a:txBody>
                    <a:bodyPr/>
                    <a:lstStyle/>
                    <a:p>
                      <a:pPr algn="just">
                        <a:lnSpc>
                          <a:spcPct val="115000"/>
                        </a:lnSpc>
                        <a:spcAft>
                          <a:spcPts val="1000"/>
                        </a:spcAft>
                      </a:pPr>
                      <a:r>
                        <a:rPr lang="pl-PL" sz="1000" dirty="0">
                          <a:effectLst/>
                        </a:rPr>
                        <a:t>Nazwa funduszu</a:t>
                      </a:r>
                      <a:endParaRPr lang="pl-PL" sz="1000" dirty="0">
                        <a:effectLst/>
                        <a:latin typeface="Times New Roman"/>
                        <a:ea typeface="Calibri"/>
                        <a:cs typeface="Times New Roman"/>
                      </a:endParaRPr>
                    </a:p>
                  </a:txBody>
                  <a:tcPr marL="33353" marR="33353" marT="0" marB="0"/>
                </a:tc>
                <a:tc>
                  <a:txBody>
                    <a:bodyPr/>
                    <a:lstStyle/>
                    <a:p>
                      <a:pPr algn="just">
                        <a:lnSpc>
                          <a:spcPct val="115000"/>
                        </a:lnSpc>
                        <a:spcAft>
                          <a:spcPts val="1000"/>
                        </a:spcAft>
                      </a:pPr>
                      <a:r>
                        <a:rPr lang="pl-PL" sz="1000" dirty="0">
                          <a:effectLst/>
                        </a:rPr>
                        <a:t>Towarzystwo inwestycyjne/data założenia funduszu</a:t>
                      </a:r>
                      <a:endParaRPr lang="pl-PL" sz="1000" dirty="0">
                        <a:effectLst/>
                        <a:latin typeface="Times New Roman"/>
                        <a:ea typeface="Calibri"/>
                        <a:cs typeface="Times New Roman"/>
                      </a:endParaRPr>
                    </a:p>
                  </a:txBody>
                  <a:tcPr marL="33353" marR="33353" marT="0" marB="0"/>
                </a:tc>
                <a:tc>
                  <a:txBody>
                    <a:bodyPr/>
                    <a:lstStyle/>
                    <a:p>
                      <a:pPr algn="just">
                        <a:lnSpc>
                          <a:spcPct val="115000"/>
                        </a:lnSpc>
                        <a:spcAft>
                          <a:spcPts val="1000"/>
                        </a:spcAft>
                      </a:pPr>
                      <a:r>
                        <a:rPr lang="pl-PL" sz="1000" dirty="0">
                          <a:effectLst/>
                        </a:rPr>
                        <a:t>Wartość majątku mld EUR</a:t>
                      </a:r>
                      <a:endParaRPr lang="pl-PL" sz="1000" dirty="0">
                        <a:effectLst/>
                        <a:latin typeface="Times New Roman"/>
                        <a:ea typeface="Calibri"/>
                        <a:cs typeface="Times New Roman"/>
                      </a:endParaRPr>
                    </a:p>
                  </a:txBody>
                  <a:tcPr marL="33353" marR="33353" marT="0" marB="0"/>
                </a:tc>
                <a:tc>
                  <a:txBody>
                    <a:bodyPr/>
                    <a:lstStyle/>
                    <a:p>
                      <a:pPr algn="just">
                        <a:lnSpc>
                          <a:spcPct val="115000"/>
                        </a:lnSpc>
                        <a:spcAft>
                          <a:spcPts val="1000"/>
                        </a:spcAft>
                      </a:pPr>
                      <a:r>
                        <a:rPr lang="pl-PL" sz="1000" dirty="0">
                          <a:effectLst/>
                        </a:rPr>
                        <a:t>Cel i strategia inwestycyjna</a:t>
                      </a:r>
                      <a:endParaRPr lang="pl-PL" sz="1000" dirty="0">
                        <a:effectLst/>
                        <a:latin typeface="Times New Roman"/>
                        <a:ea typeface="Calibri"/>
                        <a:cs typeface="Times New Roman"/>
                      </a:endParaRPr>
                    </a:p>
                  </a:txBody>
                  <a:tcPr marL="33353" marR="33353" marT="0" marB="0"/>
                </a:tc>
              </a:tr>
              <a:tr h="690401">
                <a:tc>
                  <a:txBody>
                    <a:bodyPr/>
                    <a:lstStyle/>
                    <a:p>
                      <a:pPr algn="just">
                        <a:lnSpc>
                          <a:spcPct val="115000"/>
                        </a:lnSpc>
                        <a:spcAft>
                          <a:spcPts val="1000"/>
                        </a:spcAft>
                      </a:pPr>
                      <a:r>
                        <a:rPr lang="pl-PL" sz="1000" dirty="0">
                          <a:effectLst/>
                        </a:rPr>
                        <a:t>Deka </a:t>
                      </a:r>
                      <a:r>
                        <a:rPr lang="pl-PL" sz="1000" dirty="0" err="1">
                          <a:effectLst/>
                        </a:rPr>
                        <a:t>ImmobilienEuropa</a:t>
                      </a:r>
                      <a:endParaRPr lang="pl-PL" sz="1000" dirty="0">
                        <a:effectLst/>
                        <a:latin typeface="Times New Roman"/>
                        <a:ea typeface="Calibri"/>
                        <a:cs typeface="Times New Roman"/>
                      </a:endParaRPr>
                    </a:p>
                  </a:txBody>
                  <a:tcPr marL="33353" marR="33353" marT="0" marB="0"/>
                </a:tc>
                <a:tc>
                  <a:txBody>
                    <a:bodyPr/>
                    <a:lstStyle/>
                    <a:p>
                      <a:pPr algn="just">
                        <a:lnSpc>
                          <a:spcPct val="115000"/>
                        </a:lnSpc>
                        <a:spcAft>
                          <a:spcPts val="1000"/>
                        </a:spcAft>
                      </a:pPr>
                      <a:r>
                        <a:rPr lang="pl-PL" sz="1000" dirty="0">
                          <a:effectLst/>
                        </a:rPr>
                        <a:t>Deka </a:t>
                      </a:r>
                      <a:r>
                        <a:rPr lang="pl-PL" sz="1000" dirty="0" err="1">
                          <a:effectLst/>
                        </a:rPr>
                        <a:t>Gruppe</a:t>
                      </a:r>
                      <a:r>
                        <a:rPr lang="pl-PL" sz="1000" dirty="0">
                          <a:effectLst/>
                        </a:rPr>
                        <a:t>/20.01.1997</a:t>
                      </a:r>
                      <a:endParaRPr lang="pl-PL" sz="1000" dirty="0">
                        <a:effectLst/>
                        <a:latin typeface="Times New Roman"/>
                        <a:ea typeface="Calibri"/>
                        <a:cs typeface="Times New Roman"/>
                      </a:endParaRPr>
                    </a:p>
                  </a:txBody>
                  <a:tcPr marL="33353" marR="33353" marT="0" marB="0"/>
                </a:tc>
                <a:tc>
                  <a:txBody>
                    <a:bodyPr/>
                    <a:lstStyle/>
                    <a:p>
                      <a:pPr algn="r">
                        <a:lnSpc>
                          <a:spcPct val="115000"/>
                        </a:lnSpc>
                        <a:spcAft>
                          <a:spcPts val="1000"/>
                        </a:spcAft>
                      </a:pPr>
                      <a:r>
                        <a:rPr lang="pl-PL" sz="1000" b="1" dirty="0">
                          <a:effectLst/>
                        </a:rPr>
                        <a:t>13,8</a:t>
                      </a:r>
                      <a:endParaRPr lang="pl-PL" sz="1000" b="1" dirty="0">
                        <a:effectLst/>
                        <a:latin typeface="Times New Roman"/>
                        <a:ea typeface="Calibri"/>
                        <a:cs typeface="Times New Roman"/>
                      </a:endParaRPr>
                    </a:p>
                  </a:txBody>
                  <a:tcPr marL="33353" marR="33353" marT="0" marB="0"/>
                </a:tc>
                <a:tc>
                  <a:txBody>
                    <a:bodyPr/>
                    <a:lstStyle/>
                    <a:p>
                      <a:pPr algn="just">
                        <a:lnSpc>
                          <a:spcPct val="115000"/>
                        </a:lnSpc>
                        <a:spcAft>
                          <a:spcPts val="1000"/>
                        </a:spcAft>
                      </a:pPr>
                      <a:r>
                        <a:rPr lang="pl-PL" sz="1000" dirty="0">
                          <a:effectLst/>
                        </a:rPr>
                        <a:t>Regularne dochody z czynszów i innych opłat oraz wzrost wartości nieruchomości w portfelu, przedmiotem inwestycji są nieruchomości komercyjne, przede wszystkim biurowe, handlowe, hotele i centra logistyczne zlokalizowane w państwach europejskich, fundusz dla podmiotów przewidujących co najmniej 5-letni okres inwestycyjny</a:t>
                      </a:r>
                      <a:endParaRPr lang="pl-PL" sz="1000" dirty="0">
                        <a:effectLst/>
                        <a:latin typeface="Times New Roman"/>
                        <a:ea typeface="Calibri"/>
                        <a:cs typeface="Times New Roman"/>
                      </a:endParaRPr>
                    </a:p>
                  </a:txBody>
                  <a:tcPr marL="33353" marR="33353" marT="0" marB="0"/>
                </a:tc>
              </a:tr>
              <a:tr h="613690">
                <a:tc>
                  <a:txBody>
                    <a:bodyPr/>
                    <a:lstStyle/>
                    <a:p>
                      <a:pPr algn="just">
                        <a:lnSpc>
                          <a:spcPct val="115000"/>
                        </a:lnSpc>
                        <a:spcAft>
                          <a:spcPts val="1000"/>
                        </a:spcAft>
                      </a:pPr>
                      <a:r>
                        <a:rPr lang="en-AU" sz="1000">
                          <a:effectLst/>
                        </a:rPr>
                        <a:t>Deka-ImmobilienGlobal </a:t>
                      </a:r>
                      <a:endParaRPr lang="pl-PL" sz="1000">
                        <a:effectLst/>
                        <a:latin typeface="Times New Roman"/>
                        <a:ea typeface="Calibri"/>
                        <a:cs typeface="Times New Roman"/>
                      </a:endParaRPr>
                    </a:p>
                  </a:txBody>
                  <a:tcPr marL="33353" marR="33353" marT="0" marB="0"/>
                </a:tc>
                <a:tc>
                  <a:txBody>
                    <a:bodyPr/>
                    <a:lstStyle/>
                    <a:p>
                      <a:pPr algn="just">
                        <a:lnSpc>
                          <a:spcPct val="115000"/>
                        </a:lnSpc>
                        <a:spcAft>
                          <a:spcPts val="1000"/>
                        </a:spcAft>
                      </a:pPr>
                      <a:r>
                        <a:rPr lang="en-AU" sz="1000" dirty="0" err="1">
                          <a:effectLst/>
                        </a:rPr>
                        <a:t>Deka</a:t>
                      </a:r>
                      <a:r>
                        <a:rPr lang="en-AU" sz="1000" dirty="0">
                          <a:effectLst/>
                        </a:rPr>
                        <a:t> </a:t>
                      </a:r>
                      <a:r>
                        <a:rPr lang="en-AU" sz="1000" dirty="0" err="1">
                          <a:effectLst/>
                        </a:rPr>
                        <a:t>Gruppe</a:t>
                      </a:r>
                      <a:r>
                        <a:rPr lang="en-AU" sz="1000" dirty="0">
                          <a:effectLst/>
                        </a:rPr>
                        <a:t>/28.10.2002</a:t>
                      </a:r>
                      <a:endParaRPr lang="pl-PL" sz="1000" dirty="0">
                        <a:effectLst/>
                        <a:latin typeface="Times New Roman"/>
                        <a:ea typeface="Calibri"/>
                        <a:cs typeface="Times New Roman"/>
                      </a:endParaRPr>
                    </a:p>
                  </a:txBody>
                  <a:tcPr marL="33353" marR="33353" marT="0" marB="0"/>
                </a:tc>
                <a:tc>
                  <a:txBody>
                    <a:bodyPr/>
                    <a:lstStyle/>
                    <a:p>
                      <a:pPr algn="r">
                        <a:lnSpc>
                          <a:spcPct val="115000"/>
                        </a:lnSpc>
                        <a:spcAft>
                          <a:spcPts val="1000"/>
                        </a:spcAft>
                      </a:pPr>
                      <a:r>
                        <a:rPr lang="en-AU" sz="1000" b="1" dirty="0">
                          <a:effectLst/>
                        </a:rPr>
                        <a:t>4,2</a:t>
                      </a:r>
                      <a:endParaRPr lang="pl-PL" sz="1000" b="1" dirty="0">
                        <a:effectLst/>
                        <a:latin typeface="Times New Roman"/>
                        <a:ea typeface="Calibri"/>
                        <a:cs typeface="Times New Roman"/>
                      </a:endParaRPr>
                    </a:p>
                  </a:txBody>
                  <a:tcPr marL="33353" marR="33353" marT="0" marB="0"/>
                </a:tc>
                <a:tc>
                  <a:txBody>
                    <a:bodyPr/>
                    <a:lstStyle/>
                    <a:p>
                      <a:pPr algn="just">
                        <a:lnSpc>
                          <a:spcPct val="115000"/>
                        </a:lnSpc>
                        <a:spcAft>
                          <a:spcPts val="1000"/>
                        </a:spcAft>
                      </a:pPr>
                      <a:r>
                        <a:rPr lang="pl-PL" sz="1000">
                          <a:effectLst/>
                        </a:rPr>
                        <a:t>Regularne dochody z czynszów i innych opłat oraz wzrost wartości nieruchomości w portfelu, przedmiotem inwestycji są nieruchomości komercyjne, zlokalizowane poza Europą, przede wszystkim w Ameryce Północnej, Azji i Australii, fundusz dla podmiotów przewidujących co najmniej 5-letni okres inwestycyjny</a:t>
                      </a:r>
                      <a:endParaRPr lang="pl-PL" sz="1000">
                        <a:effectLst/>
                        <a:latin typeface="Times New Roman"/>
                        <a:ea typeface="Calibri"/>
                        <a:cs typeface="Times New Roman"/>
                      </a:endParaRPr>
                    </a:p>
                  </a:txBody>
                  <a:tcPr marL="33353" marR="33353" marT="0" marB="0"/>
                </a:tc>
              </a:tr>
              <a:tr h="690401">
                <a:tc>
                  <a:txBody>
                    <a:bodyPr/>
                    <a:lstStyle/>
                    <a:p>
                      <a:pPr algn="just">
                        <a:lnSpc>
                          <a:spcPct val="115000"/>
                        </a:lnSpc>
                        <a:spcAft>
                          <a:spcPts val="1000"/>
                        </a:spcAft>
                      </a:pPr>
                      <a:r>
                        <a:rPr lang="en-AU" sz="1000">
                          <a:effectLst/>
                        </a:rPr>
                        <a:t>UniImmo: Deutschland</a:t>
                      </a:r>
                      <a:endParaRPr lang="pl-PL" sz="1000">
                        <a:effectLst/>
                        <a:latin typeface="Times New Roman"/>
                        <a:ea typeface="Calibri"/>
                        <a:cs typeface="Times New Roman"/>
                      </a:endParaRPr>
                    </a:p>
                  </a:txBody>
                  <a:tcPr marL="33353" marR="33353" marT="0" marB="0"/>
                </a:tc>
                <a:tc>
                  <a:txBody>
                    <a:bodyPr/>
                    <a:lstStyle/>
                    <a:p>
                      <a:pPr algn="just">
                        <a:lnSpc>
                          <a:spcPct val="115000"/>
                        </a:lnSpc>
                        <a:spcAft>
                          <a:spcPts val="1000"/>
                        </a:spcAft>
                      </a:pPr>
                      <a:r>
                        <a:rPr lang="en-AU" sz="1000" dirty="0">
                          <a:effectLst/>
                        </a:rPr>
                        <a:t>Union Investment </a:t>
                      </a:r>
                      <a:r>
                        <a:rPr lang="en-AU" sz="1000" dirty="0" err="1">
                          <a:effectLst/>
                        </a:rPr>
                        <a:t>Gruppe</a:t>
                      </a:r>
                      <a:r>
                        <a:rPr lang="en-AU" sz="1000" dirty="0">
                          <a:effectLst/>
                        </a:rPr>
                        <a:t>/01.07.1966</a:t>
                      </a:r>
                      <a:endParaRPr lang="pl-PL" sz="1000" dirty="0">
                        <a:effectLst/>
                        <a:latin typeface="Times New Roman"/>
                        <a:ea typeface="Calibri"/>
                        <a:cs typeface="Times New Roman"/>
                      </a:endParaRPr>
                    </a:p>
                  </a:txBody>
                  <a:tcPr marL="33353" marR="33353" marT="0" marB="0"/>
                </a:tc>
                <a:tc>
                  <a:txBody>
                    <a:bodyPr/>
                    <a:lstStyle/>
                    <a:p>
                      <a:pPr algn="r">
                        <a:lnSpc>
                          <a:spcPct val="115000"/>
                        </a:lnSpc>
                        <a:spcAft>
                          <a:spcPts val="1000"/>
                        </a:spcAft>
                      </a:pPr>
                      <a:r>
                        <a:rPr lang="en-AU" sz="1000" b="1" dirty="0">
                          <a:effectLst/>
                        </a:rPr>
                        <a:t>10,6</a:t>
                      </a:r>
                      <a:endParaRPr lang="pl-PL" sz="1000" b="1" dirty="0">
                        <a:effectLst/>
                        <a:latin typeface="Times New Roman"/>
                        <a:ea typeface="Calibri"/>
                        <a:cs typeface="Times New Roman"/>
                      </a:endParaRPr>
                    </a:p>
                  </a:txBody>
                  <a:tcPr marL="33353" marR="33353" marT="0" marB="0"/>
                </a:tc>
                <a:tc>
                  <a:txBody>
                    <a:bodyPr/>
                    <a:lstStyle/>
                    <a:p>
                      <a:pPr algn="just">
                        <a:lnSpc>
                          <a:spcPct val="115000"/>
                        </a:lnSpc>
                        <a:spcAft>
                          <a:spcPts val="1000"/>
                        </a:spcAft>
                      </a:pPr>
                      <a:r>
                        <a:rPr lang="pl-PL" sz="1000">
                          <a:effectLst/>
                        </a:rPr>
                        <a:t>Regularne dochody z czynszów i innych opłat oraz wzrost wartości nieruchomości w portfelu, przedmiotem inwestycji są nieruchomości komercyjne, przede wszystkim biurowe i handlowe, w dalszej kolejności hotele i centra logistyczne zlokalizowane w Niemczech, fundusz dla podmiotów przewidujących co najmniej 4-letni okres inwestycyjny</a:t>
                      </a:r>
                      <a:endParaRPr lang="pl-PL" sz="1000">
                        <a:effectLst/>
                        <a:latin typeface="Times New Roman"/>
                        <a:ea typeface="Calibri"/>
                        <a:cs typeface="Times New Roman"/>
                      </a:endParaRPr>
                    </a:p>
                  </a:txBody>
                  <a:tcPr marL="33353" marR="33353" marT="0" marB="0"/>
                </a:tc>
              </a:tr>
              <a:tr h="767112">
                <a:tc>
                  <a:txBody>
                    <a:bodyPr/>
                    <a:lstStyle/>
                    <a:p>
                      <a:pPr algn="just">
                        <a:lnSpc>
                          <a:spcPct val="115000"/>
                        </a:lnSpc>
                        <a:spcAft>
                          <a:spcPts val="1000"/>
                        </a:spcAft>
                      </a:pPr>
                      <a:r>
                        <a:rPr lang="en-AU" sz="1000">
                          <a:effectLst/>
                        </a:rPr>
                        <a:t>UniImmo: Europa</a:t>
                      </a:r>
                      <a:endParaRPr lang="pl-PL" sz="1000">
                        <a:effectLst/>
                        <a:latin typeface="Times New Roman"/>
                        <a:ea typeface="Calibri"/>
                        <a:cs typeface="Times New Roman"/>
                      </a:endParaRPr>
                    </a:p>
                  </a:txBody>
                  <a:tcPr marL="33353" marR="33353" marT="0" marB="0"/>
                </a:tc>
                <a:tc>
                  <a:txBody>
                    <a:bodyPr/>
                    <a:lstStyle/>
                    <a:p>
                      <a:pPr algn="just">
                        <a:lnSpc>
                          <a:spcPct val="115000"/>
                        </a:lnSpc>
                        <a:spcAft>
                          <a:spcPts val="1000"/>
                        </a:spcAft>
                      </a:pPr>
                      <a:r>
                        <a:rPr lang="en-AU" sz="1000">
                          <a:effectLst/>
                        </a:rPr>
                        <a:t>Union Investment Gruppe /01.04.1985</a:t>
                      </a:r>
                      <a:endParaRPr lang="pl-PL" sz="1000">
                        <a:effectLst/>
                        <a:latin typeface="Times New Roman"/>
                        <a:ea typeface="Calibri"/>
                        <a:cs typeface="Times New Roman"/>
                      </a:endParaRPr>
                    </a:p>
                  </a:txBody>
                  <a:tcPr marL="33353" marR="33353" marT="0" marB="0"/>
                </a:tc>
                <a:tc>
                  <a:txBody>
                    <a:bodyPr/>
                    <a:lstStyle/>
                    <a:p>
                      <a:pPr algn="r">
                        <a:lnSpc>
                          <a:spcPct val="115000"/>
                        </a:lnSpc>
                        <a:spcAft>
                          <a:spcPts val="1000"/>
                        </a:spcAft>
                      </a:pPr>
                      <a:r>
                        <a:rPr lang="en-AU" sz="1000" b="1" dirty="0">
                          <a:effectLst/>
                        </a:rPr>
                        <a:t>11,4</a:t>
                      </a:r>
                      <a:endParaRPr lang="pl-PL" sz="1000" b="1" dirty="0">
                        <a:effectLst/>
                        <a:latin typeface="Times New Roman"/>
                        <a:ea typeface="Calibri"/>
                        <a:cs typeface="Times New Roman"/>
                      </a:endParaRPr>
                    </a:p>
                  </a:txBody>
                  <a:tcPr marL="33353" marR="33353" marT="0" marB="0"/>
                </a:tc>
                <a:tc>
                  <a:txBody>
                    <a:bodyPr/>
                    <a:lstStyle/>
                    <a:p>
                      <a:pPr algn="just">
                        <a:lnSpc>
                          <a:spcPct val="115000"/>
                        </a:lnSpc>
                        <a:spcAft>
                          <a:spcPts val="1000"/>
                        </a:spcAft>
                      </a:pPr>
                      <a:r>
                        <a:rPr lang="pl-PL" sz="1000" dirty="0">
                          <a:effectLst/>
                        </a:rPr>
                        <a:t>Regularne dochody z czynszów i innych opłat oraz wzrost wartości nieruchomości w portfelu, przedmiotem inwestycji są nieruchomości komercyjne, przede wszystkim biurowe, handlowe, hotele i centra logistyczne zlokalizowane w państwach europejskich, ale także poza Europą, fundusz dla podmiotów przewidujących co najmniej 4-letni okres inwestycyjny</a:t>
                      </a:r>
                      <a:endParaRPr lang="pl-PL" sz="1000" dirty="0">
                        <a:effectLst/>
                        <a:latin typeface="Times New Roman"/>
                        <a:ea typeface="Calibri"/>
                        <a:cs typeface="Times New Roman"/>
                      </a:endParaRPr>
                    </a:p>
                  </a:txBody>
                  <a:tcPr marL="33353" marR="33353" marT="0" marB="0"/>
                </a:tc>
              </a:tr>
              <a:tr h="843824">
                <a:tc>
                  <a:txBody>
                    <a:bodyPr/>
                    <a:lstStyle/>
                    <a:p>
                      <a:pPr algn="just">
                        <a:lnSpc>
                          <a:spcPct val="115000"/>
                        </a:lnSpc>
                        <a:spcAft>
                          <a:spcPts val="1000"/>
                        </a:spcAft>
                      </a:pPr>
                      <a:r>
                        <a:rPr lang="en-AU" sz="1000">
                          <a:effectLst/>
                        </a:rPr>
                        <a:t>UniImmo: Global</a:t>
                      </a:r>
                      <a:endParaRPr lang="pl-PL" sz="1000">
                        <a:effectLst/>
                        <a:latin typeface="Times New Roman"/>
                        <a:ea typeface="Calibri"/>
                        <a:cs typeface="Times New Roman"/>
                      </a:endParaRPr>
                    </a:p>
                  </a:txBody>
                  <a:tcPr marL="33353" marR="33353" marT="0" marB="0"/>
                </a:tc>
                <a:tc>
                  <a:txBody>
                    <a:bodyPr/>
                    <a:lstStyle/>
                    <a:p>
                      <a:pPr algn="just">
                        <a:lnSpc>
                          <a:spcPct val="115000"/>
                        </a:lnSpc>
                        <a:spcAft>
                          <a:spcPts val="1000"/>
                        </a:spcAft>
                      </a:pPr>
                      <a:r>
                        <a:rPr lang="en-AU" sz="1000">
                          <a:effectLst/>
                        </a:rPr>
                        <a:t>Union Investment Gruppe /01.04.2004</a:t>
                      </a:r>
                      <a:endParaRPr lang="pl-PL" sz="1000">
                        <a:effectLst/>
                        <a:latin typeface="Times New Roman"/>
                        <a:ea typeface="Calibri"/>
                        <a:cs typeface="Times New Roman"/>
                      </a:endParaRPr>
                    </a:p>
                  </a:txBody>
                  <a:tcPr marL="33353" marR="33353" marT="0" marB="0"/>
                </a:tc>
                <a:tc>
                  <a:txBody>
                    <a:bodyPr/>
                    <a:lstStyle/>
                    <a:p>
                      <a:pPr algn="r">
                        <a:lnSpc>
                          <a:spcPct val="115000"/>
                        </a:lnSpc>
                        <a:spcAft>
                          <a:spcPts val="1000"/>
                        </a:spcAft>
                      </a:pPr>
                      <a:r>
                        <a:rPr lang="en-AU" sz="1000" b="1" dirty="0">
                          <a:effectLst/>
                        </a:rPr>
                        <a:t>3,1</a:t>
                      </a:r>
                      <a:endParaRPr lang="pl-PL" sz="1000" b="1" dirty="0">
                        <a:effectLst/>
                        <a:latin typeface="Times New Roman"/>
                        <a:ea typeface="Calibri"/>
                        <a:cs typeface="Times New Roman"/>
                      </a:endParaRPr>
                    </a:p>
                  </a:txBody>
                  <a:tcPr marL="33353" marR="33353" marT="0" marB="0"/>
                </a:tc>
                <a:tc>
                  <a:txBody>
                    <a:bodyPr/>
                    <a:lstStyle/>
                    <a:p>
                      <a:pPr algn="just">
                        <a:lnSpc>
                          <a:spcPct val="115000"/>
                        </a:lnSpc>
                        <a:spcAft>
                          <a:spcPts val="1000"/>
                        </a:spcAft>
                      </a:pPr>
                      <a:r>
                        <a:rPr lang="pl-PL" sz="1000" dirty="0">
                          <a:effectLst/>
                        </a:rPr>
                        <a:t>Regularne dochody z czynszów i innych opłat oraz wzrost wartości nieruchomości w portfelu, przedmiotem inwestycji są nieruchomości komercyjne, przede wszystkim biurowe, handlowe, hotele i centra logistyczne zlokalizowane w państwach europejskich spoza EOG, Afryce Południowej, Azji oraz Ameryki Północnej i Południowej, fundusz dla podmiotów przewidujących co najmniej 5-letni okres inwestycyjny</a:t>
                      </a:r>
                      <a:endParaRPr lang="pl-PL" sz="1000" dirty="0">
                        <a:effectLst/>
                        <a:latin typeface="Times New Roman"/>
                        <a:ea typeface="Calibri"/>
                        <a:cs typeface="Times New Roman"/>
                      </a:endParaRPr>
                    </a:p>
                  </a:txBody>
                  <a:tcPr marL="33353" marR="33353" marT="0" marB="0"/>
                </a:tc>
              </a:tr>
              <a:tr h="613690">
                <a:tc>
                  <a:txBody>
                    <a:bodyPr/>
                    <a:lstStyle/>
                    <a:p>
                      <a:pPr algn="just">
                        <a:lnSpc>
                          <a:spcPct val="115000"/>
                        </a:lnSpc>
                        <a:spcAft>
                          <a:spcPts val="1000"/>
                        </a:spcAft>
                      </a:pPr>
                      <a:r>
                        <a:rPr lang="en-AU" sz="1000" dirty="0" err="1">
                          <a:effectLst/>
                        </a:rPr>
                        <a:t>UniInstitutional</a:t>
                      </a:r>
                      <a:r>
                        <a:rPr lang="en-AU" sz="1000" dirty="0">
                          <a:effectLst/>
                        </a:rPr>
                        <a:t> European Real Estate</a:t>
                      </a:r>
                      <a:endParaRPr lang="pl-PL" sz="1000" dirty="0">
                        <a:effectLst/>
                        <a:latin typeface="Times New Roman"/>
                        <a:ea typeface="Calibri"/>
                        <a:cs typeface="Times New Roman"/>
                      </a:endParaRPr>
                    </a:p>
                  </a:txBody>
                  <a:tcPr marL="33353" marR="33353" marT="0" marB="0"/>
                </a:tc>
                <a:tc>
                  <a:txBody>
                    <a:bodyPr/>
                    <a:lstStyle/>
                    <a:p>
                      <a:pPr algn="just">
                        <a:lnSpc>
                          <a:spcPct val="115000"/>
                        </a:lnSpc>
                        <a:spcAft>
                          <a:spcPts val="1000"/>
                        </a:spcAft>
                      </a:pPr>
                      <a:r>
                        <a:rPr lang="en-AU" sz="1000">
                          <a:effectLst/>
                        </a:rPr>
                        <a:t>Union Investment Gruppe /02.01.2004</a:t>
                      </a:r>
                      <a:endParaRPr lang="pl-PL" sz="1000">
                        <a:effectLst/>
                        <a:latin typeface="Times New Roman"/>
                        <a:ea typeface="Calibri"/>
                        <a:cs typeface="Times New Roman"/>
                      </a:endParaRPr>
                    </a:p>
                  </a:txBody>
                  <a:tcPr marL="33353" marR="33353" marT="0" marB="0"/>
                </a:tc>
                <a:tc>
                  <a:txBody>
                    <a:bodyPr/>
                    <a:lstStyle/>
                    <a:p>
                      <a:pPr algn="r">
                        <a:lnSpc>
                          <a:spcPct val="115000"/>
                        </a:lnSpc>
                        <a:spcAft>
                          <a:spcPts val="1000"/>
                        </a:spcAft>
                      </a:pPr>
                      <a:r>
                        <a:rPr lang="en-AU" sz="1000" b="1" dirty="0">
                          <a:effectLst/>
                        </a:rPr>
                        <a:t>2,9</a:t>
                      </a:r>
                      <a:endParaRPr lang="pl-PL" sz="1000" b="1" dirty="0">
                        <a:effectLst/>
                        <a:latin typeface="Times New Roman"/>
                        <a:ea typeface="Calibri"/>
                        <a:cs typeface="Times New Roman"/>
                      </a:endParaRPr>
                    </a:p>
                  </a:txBody>
                  <a:tcPr marL="33353" marR="33353" marT="0" marB="0"/>
                </a:tc>
                <a:tc>
                  <a:txBody>
                    <a:bodyPr/>
                    <a:lstStyle/>
                    <a:p>
                      <a:pPr algn="just">
                        <a:lnSpc>
                          <a:spcPct val="115000"/>
                        </a:lnSpc>
                        <a:spcAft>
                          <a:spcPts val="1000"/>
                        </a:spcAft>
                      </a:pPr>
                      <a:r>
                        <a:rPr lang="pl-PL" sz="1000" dirty="0">
                          <a:effectLst/>
                        </a:rPr>
                        <a:t>Regularne dochody z czynszów i innych opłat oraz wzrost wartości nieruchomości w portfelu, przedmiotem inwestycji są nieruchomości komercyjne, przede wszystkim biurowe, handlowe, hotele i centra logistyczne zlokalizowane w państwach EOG, ale także poza nimi - w Europie oraz w Ameryce i Azji</a:t>
                      </a:r>
                      <a:endParaRPr lang="pl-PL" sz="1000" dirty="0">
                        <a:effectLst/>
                        <a:latin typeface="Times New Roman"/>
                        <a:ea typeface="Calibri"/>
                        <a:cs typeface="Times New Roman"/>
                      </a:endParaRPr>
                    </a:p>
                  </a:txBody>
                  <a:tcPr marL="33353" marR="33353" marT="0" marB="0"/>
                </a:tc>
              </a:tr>
            </a:tbl>
          </a:graphicData>
        </a:graphic>
      </p:graphicFrame>
      <p:sp>
        <p:nvSpPr>
          <p:cNvPr id="5" name="Prostokąt 4"/>
          <p:cNvSpPr/>
          <p:nvPr/>
        </p:nvSpPr>
        <p:spPr>
          <a:xfrm>
            <a:off x="395536" y="836712"/>
            <a:ext cx="7272808" cy="369332"/>
          </a:xfrm>
          <a:prstGeom prst="rect">
            <a:avLst/>
          </a:prstGeom>
        </p:spPr>
        <p:txBody>
          <a:bodyPr wrap="square">
            <a:spAutoFit/>
          </a:bodyPr>
          <a:lstStyle/>
          <a:p>
            <a:r>
              <a:rPr lang="pl-PL" b="1" dirty="0"/>
              <a:t>Tabela 3. Podstawowe informacje o badanych funduszach</a:t>
            </a:r>
            <a:endParaRPr lang="pl-PL" dirty="0"/>
          </a:p>
        </p:txBody>
      </p:sp>
    </p:spTree>
    <p:extLst>
      <p:ext uri="{BB962C8B-B14F-4D97-AF65-F5344CB8AC3E}">
        <p14:creationId xmlns:p14="http://schemas.microsoft.com/office/powerpoint/2010/main" val="63207632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txBox="1">
            <a:spLocks noChangeArrowheads="1"/>
          </p:cNvSpPr>
          <p:nvPr/>
        </p:nvSpPr>
        <p:spPr>
          <a:xfrm>
            <a:off x="457200" y="1448243"/>
            <a:ext cx="8229600" cy="900637"/>
          </a:xfrm>
          <a:prstGeom prst="rect">
            <a:avLst/>
          </a:prstGeom>
        </p:spPr>
        <p:txBody>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pl-PL" altLang="pl-PL" sz="4000" dirty="0"/>
              <a:t>Badanie część </a:t>
            </a:r>
            <a:r>
              <a:rPr lang="pl-PL" altLang="pl-PL" sz="4000" dirty="0" smtClean="0"/>
              <a:t>II</a:t>
            </a:r>
            <a:endParaRPr lang="pl-PL" altLang="pl-PL" sz="4000" dirty="0"/>
          </a:p>
          <a:p>
            <a:endParaRPr lang="pl-PL" altLang="pl-PL" sz="4000" dirty="0"/>
          </a:p>
        </p:txBody>
      </p:sp>
      <p:sp>
        <p:nvSpPr>
          <p:cNvPr id="2" name="pole tekstowe 1"/>
          <p:cNvSpPr txBox="1">
            <a:spLocks/>
          </p:cNvSpPr>
          <p:nvPr/>
        </p:nvSpPr>
        <p:spPr>
          <a:xfrm>
            <a:off x="611560" y="2420888"/>
            <a:ext cx="7848872" cy="3744416"/>
          </a:xfrm>
          <a:prstGeom prst="rect">
            <a:avLst/>
          </a:prstGeom>
          <a:noFill/>
        </p:spPr>
        <p:txBody>
          <a:bodyPr wrap="square" rtlCol="0">
            <a:normAutofit/>
          </a:bodyPr>
          <a:lstStyle/>
          <a:p>
            <a:r>
              <a:rPr lang="pl-PL" sz="2000" dirty="0" smtClean="0"/>
              <a:t>W badaniu porównano </a:t>
            </a:r>
            <a:r>
              <a:rPr lang="pl-PL" sz="2000" dirty="0"/>
              <a:t>całkowitą stopę zwrotu z danego okresu przy podziale na czas przed i po wprowadzeniu zmian prawa. </a:t>
            </a:r>
            <a:endParaRPr lang="pl-PL" sz="2000" dirty="0" smtClean="0"/>
          </a:p>
          <a:p>
            <a:endParaRPr lang="pl-PL" sz="2000" dirty="0" smtClean="0"/>
          </a:p>
          <a:p>
            <a:r>
              <a:rPr lang="pl-PL" sz="2000" dirty="0" smtClean="0"/>
              <a:t>Ponadto </a:t>
            </a:r>
            <a:r>
              <a:rPr lang="pl-PL" sz="2000" dirty="0"/>
              <a:t>przeprowadzono jednoczynnikowe testy wariancji ANOVA w celu określenia jakie jest prawdopodobieństwo, że wartości oczekiwane obu prób są takie same. </a:t>
            </a:r>
            <a:endParaRPr lang="pl-PL" sz="2000" dirty="0" smtClean="0"/>
          </a:p>
          <a:p>
            <a:endParaRPr lang="pl-PL" sz="2000" dirty="0" smtClean="0"/>
          </a:p>
          <a:p>
            <a:r>
              <a:rPr lang="pl-PL" sz="2000" dirty="0" smtClean="0"/>
              <a:t>Wykazanie </a:t>
            </a:r>
            <a:r>
              <a:rPr lang="pl-PL" sz="2000" dirty="0"/>
              <a:t>różnić pomiędzy średnimi stopami zwrotu pozwoliłoby na wyciągnięcie wniosków, czy zmiany prawa wpłynęły na wyniki funduszy.</a:t>
            </a:r>
          </a:p>
        </p:txBody>
      </p:sp>
    </p:spTree>
    <p:extLst>
      <p:ext uri="{BB962C8B-B14F-4D97-AF65-F5344CB8AC3E}">
        <p14:creationId xmlns:p14="http://schemas.microsoft.com/office/powerpoint/2010/main" val="259955624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txBox="1">
            <a:spLocks noChangeArrowheads="1"/>
          </p:cNvSpPr>
          <p:nvPr/>
        </p:nvSpPr>
        <p:spPr>
          <a:xfrm>
            <a:off x="457200" y="1448243"/>
            <a:ext cx="8229600" cy="900637"/>
          </a:xfrm>
          <a:prstGeom prst="rect">
            <a:avLst/>
          </a:prstGeom>
        </p:spPr>
        <p:txBody>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pl-PL" altLang="pl-PL" sz="4000" dirty="0" smtClean="0"/>
              <a:t>Badanie część </a:t>
            </a:r>
            <a:r>
              <a:rPr lang="pl-PL" altLang="pl-PL" sz="4000" dirty="0"/>
              <a:t>II</a:t>
            </a:r>
          </a:p>
          <a:p>
            <a:endParaRPr lang="pl-PL" altLang="pl-PL" sz="4000" dirty="0"/>
          </a:p>
        </p:txBody>
      </p:sp>
      <p:sp>
        <p:nvSpPr>
          <p:cNvPr id="2" name="pole tekstowe 1"/>
          <p:cNvSpPr txBox="1">
            <a:spLocks/>
          </p:cNvSpPr>
          <p:nvPr/>
        </p:nvSpPr>
        <p:spPr>
          <a:xfrm>
            <a:off x="611560" y="2420888"/>
            <a:ext cx="7848872" cy="3744416"/>
          </a:xfrm>
          <a:prstGeom prst="rect">
            <a:avLst/>
          </a:prstGeom>
          <a:noFill/>
        </p:spPr>
        <p:txBody>
          <a:bodyPr wrap="square" rtlCol="0">
            <a:normAutofit lnSpcReduction="10000"/>
          </a:bodyPr>
          <a:lstStyle/>
          <a:p>
            <a:r>
              <a:rPr lang="pl-PL" sz="2000" dirty="0" smtClean="0"/>
              <a:t>Dwa etapy badania wyznaczone podziałem danych na dwie po dwie grupy.</a:t>
            </a:r>
          </a:p>
          <a:p>
            <a:endParaRPr lang="pl-PL" sz="2000" dirty="0" smtClean="0"/>
          </a:p>
          <a:p>
            <a:r>
              <a:rPr lang="pl-PL" sz="2000" dirty="0" smtClean="0"/>
              <a:t>Pierwszy etap: obie </a:t>
            </a:r>
            <a:r>
              <a:rPr lang="pl-PL" sz="2000" dirty="0"/>
              <a:t>grupy zawierały wszystkie obserwacje jakie były dostępne w okresie od stycznia 2004 do lute-go 2016 </a:t>
            </a:r>
            <a:r>
              <a:rPr lang="pl-PL" sz="2000" dirty="0" smtClean="0"/>
              <a:t>roku.</a:t>
            </a:r>
          </a:p>
          <a:p>
            <a:endParaRPr lang="pl-PL" sz="2000" dirty="0"/>
          </a:p>
          <a:p>
            <a:r>
              <a:rPr lang="pl-PL" sz="2000" dirty="0" smtClean="0"/>
              <a:t>Drugi etap: </a:t>
            </a:r>
            <a:r>
              <a:rPr lang="pl-PL" sz="2000" dirty="0"/>
              <a:t>grupy podzielono tak, by zachowanie się indeksu DAX było zbliżone. </a:t>
            </a:r>
            <a:endParaRPr lang="pl-PL" sz="2000" dirty="0" smtClean="0"/>
          </a:p>
          <a:p>
            <a:r>
              <a:rPr lang="pl-PL" sz="2000" dirty="0" smtClean="0"/>
              <a:t>Zarówno pierwszy jak i drugi okres </a:t>
            </a:r>
            <a:r>
              <a:rPr lang="pl-PL" sz="2000" dirty="0"/>
              <a:t>obejmował wzrosty, a </a:t>
            </a:r>
            <a:r>
              <a:rPr lang="pl-PL" sz="2000" dirty="0" smtClean="0"/>
              <a:t>następnie </a:t>
            </a:r>
            <a:r>
              <a:rPr lang="pl-PL" sz="2000" dirty="0"/>
              <a:t>spadki. </a:t>
            </a:r>
            <a:endParaRPr lang="pl-PL" sz="2000" dirty="0" smtClean="0"/>
          </a:p>
          <a:p>
            <a:r>
              <a:rPr lang="pl-PL" sz="2000" dirty="0" smtClean="0"/>
              <a:t>To dało </a:t>
            </a:r>
            <a:r>
              <a:rPr lang="pl-PL" sz="2000" dirty="0"/>
              <a:t>dwa zbiory danych. Pierwszy przed wprowadzeniem zmian prawnych od grudnia 2005 roku do listopada 2008, co dało 36 </a:t>
            </a:r>
            <a:r>
              <a:rPr lang="pl-PL" sz="2000" dirty="0" smtClean="0"/>
              <a:t>obserwacji</a:t>
            </a:r>
            <a:r>
              <a:rPr lang="pl-PL" sz="2000" dirty="0"/>
              <a:t>. Drugi po wprowadzeniu zmian w prawie objął okres od marca 2013 do lutego 2016, co również dało 36 obserwacji.</a:t>
            </a:r>
          </a:p>
        </p:txBody>
      </p:sp>
    </p:spTree>
    <p:extLst>
      <p:ext uri="{BB962C8B-B14F-4D97-AF65-F5344CB8AC3E}">
        <p14:creationId xmlns:p14="http://schemas.microsoft.com/office/powerpoint/2010/main" val="305903182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txBox="1">
            <a:spLocks noChangeArrowheads="1"/>
          </p:cNvSpPr>
          <p:nvPr/>
        </p:nvSpPr>
        <p:spPr>
          <a:xfrm>
            <a:off x="457200" y="1448243"/>
            <a:ext cx="8229600" cy="900637"/>
          </a:xfrm>
          <a:prstGeom prst="rect">
            <a:avLst/>
          </a:prstGeom>
        </p:spPr>
        <p:txBody>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pl-PL" altLang="pl-PL" sz="4000" dirty="0"/>
              <a:t>Badanie część II</a:t>
            </a:r>
          </a:p>
          <a:p>
            <a:endParaRPr lang="pl-PL" altLang="pl-PL" sz="4000" dirty="0"/>
          </a:p>
        </p:txBody>
      </p:sp>
      <p:sp>
        <p:nvSpPr>
          <p:cNvPr id="2" name="pole tekstowe 1"/>
          <p:cNvSpPr txBox="1">
            <a:spLocks/>
          </p:cNvSpPr>
          <p:nvPr/>
        </p:nvSpPr>
        <p:spPr>
          <a:xfrm>
            <a:off x="611560" y="2420888"/>
            <a:ext cx="7848872" cy="3744416"/>
          </a:xfrm>
          <a:prstGeom prst="rect">
            <a:avLst/>
          </a:prstGeom>
          <a:noFill/>
        </p:spPr>
        <p:txBody>
          <a:bodyPr wrap="square" rtlCol="0">
            <a:normAutofit lnSpcReduction="10000"/>
          </a:bodyPr>
          <a:lstStyle/>
          <a:p>
            <a:r>
              <a:rPr lang="pl-PL" sz="2000" dirty="0" smtClean="0"/>
              <a:t>Przeprowadzono </a:t>
            </a:r>
            <a:r>
              <a:rPr lang="pl-PL" sz="2000" dirty="0"/>
              <a:t>testy </a:t>
            </a:r>
            <a:r>
              <a:rPr lang="pl-PL" sz="2000" dirty="0" err="1"/>
              <a:t>Levene’a</a:t>
            </a:r>
            <a:r>
              <a:rPr lang="pl-PL" sz="2000" dirty="0"/>
              <a:t> w celu weryfikacji, czy wariancje są w sposób istotny statystycznie równe sobie w obu grupach. </a:t>
            </a:r>
            <a:endParaRPr lang="pl-PL" sz="2000" dirty="0" smtClean="0"/>
          </a:p>
          <a:p>
            <a:r>
              <a:rPr lang="pl-PL" sz="2000" dirty="0" smtClean="0"/>
              <a:t>Biorąc </a:t>
            </a:r>
            <a:r>
              <a:rPr lang="pl-PL" sz="2000" dirty="0"/>
              <a:t>pod uwagę uzyskane wyniki, w celu weryfikacji hipotezy zerowej o równości średnich z prób zastosowano dwa testy. Test </a:t>
            </a:r>
            <a:r>
              <a:rPr lang="pl-PL" sz="2000" dirty="0" err="1"/>
              <a:t>Welcha</a:t>
            </a:r>
            <a:r>
              <a:rPr lang="pl-PL" sz="2000" dirty="0"/>
              <a:t> i mniej rygorystyczny test </a:t>
            </a:r>
            <a:r>
              <a:rPr lang="pl-PL" sz="2000" dirty="0" err="1" smtClean="0"/>
              <a:t>Browna-Forsythe’a</a:t>
            </a:r>
            <a:r>
              <a:rPr lang="pl-PL" sz="2000" dirty="0" smtClean="0"/>
              <a:t>.</a:t>
            </a:r>
          </a:p>
          <a:p>
            <a:r>
              <a:rPr lang="pl-PL" sz="2000" dirty="0" smtClean="0"/>
              <a:t>W </a:t>
            </a:r>
            <a:r>
              <a:rPr lang="pl-PL" sz="2000" dirty="0"/>
              <a:t>one-</a:t>
            </a:r>
            <a:r>
              <a:rPr lang="pl-PL" sz="2000" dirty="0" err="1"/>
              <a:t>way</a:t>
            </a:r>
            <a:r>
              <a:rPr lang="pl-PL" sz="2000" dirty="0"/>
              <a:t> ANOVA , a także przy okazji testów </a:t>
            </a:r>
            <a:r>
              <a:rPr lang="pl-PL" sz="2000" dirty="0" err="1"/>
              <a:t>Welcha</a:t>
            </a:r>
            <a:r>
              <a:rPr lang="pl-PL" sz="2000" dirty="0"/>
              <a:t> i </a:t>
            </a:r>
            <a:r>
              <a:rPr lang="pl-PL" sz="2000" dirty="0" err="1" smtClean="0"/>
              <a:t>Browna-Borsythe’a</a:t>
            </a:r>
            <a:r>
              <a:rPr lang="pl-PL" sz="2000" dirty="0" smtClean="0"/>
              <a:t> </a:t>
            </a:r>
            <a:r>
              <a:rPr lang="pl-PL" sz="2000" dirty="0"/>
              <a:t>weryfikowano hipotezę zerową o równości średnich, wobec hipotezy alternatywnej o braku tej </a:t>
            </a:r>
            <a:r>
              <a:rPr lang="pl-PL" sz="2000" dirty="0" smtClean="0"/>
              <a:t>równości.</a:t>
            </a:r>
          </a:p>
          <a:p>
            <a:r>
              <a:rPr lang="pl-PL" sz="2000" dirty="0" smtClean="0"/>
              <a:t>W </a:t>
            </a:r>
            <a:r>
              <a:rPr lang="pl-PL" sz="2000" dirty="0"/>
              <a:t>teście </a:t>
            </a:r>
            <a:r>
              <a:rPr lang="pl-PL" sz="2000" dirty="0" err="1"/>
              <a:t>Levene’a</a:t>
            </a:r>
            <a:r>
              <a:rPr lang="pl-PL" sz="2000" dirty="0"/>
              <a:t> testowano hipotezę zerową o istotnym statystycznie zróżnicowaniu wariancji, wobec hipotezy alternatywnej </a:t>
            </a:r>
            <a:r>
              <a:rPr lang="pl-PL" sz="2000" dirty="0" smtClean="0"/>
              <a:t>o homogeniczności </a:t>
            </a:r>
            <a:r>
              <a:rPr lang="pl-PL" sz="2000" dirty="0"/>
              <a:t>wariancji. </a:t>
            </a:r>
            <a:endParaRPr lang="pl-PL" sz="2000" dirty="0" smtClean="0"/>
          </a:p>
          <a:p>
            <a:r>
              <a:rPr lang="pl-PL" sz="2000" dirty="0" smtClean="0"/>
              <a:t>Do </a:t>
            </a:r>
            <a:r>
              <a:rPr lang="pl-PL" sz="2000" dirty="0"/>
              <a:t>przeprowadzenia testów wykorzystano oprogramowanie SPSS.</a:t>
            </a:r>
          </a:p>
        </p:txBody>
      </p:sp>
    </p:spTree>
    <p:extLst>
      <p:ext uri="{BB962C8B-B14F-4D97-AF65-F5344CB8AC3E}">
        <p14:creationId xmlns:p14="http://schemas.microsoft.com/office/powerpoint/2010/main" val="211138374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txBox="1">
            <a:spLocks noChangeArrowheads="1"/>
          </p:cNvSpPr>
          <p:nvPr/>
        </p:nvSpPr>
        <p:spPr>
          <a:xfrm>
            <a:off x="457200" y="1448243"/>
            <a:ext cx="8229600" cy="900637"/>
          </a:xfrm>
          <a:prstGeom prst="rect">
            <a:avLst/>
          </a:prstGeom>
        </p:spPr>
        <p:txBody>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pl-PL" altLang="pl-PL" sz="4000" dirty="0" smtClean="0"/>
              <a:t>Dane</a:t>
            </a:r>
            <a:endParaRPr lang="pl-PL" altLang="pl-PL" sz="4000" dirty="0"/>
          </a:p>
        </p:txBody>
      </p:sp>
      <p:sp>
        <p:nvSpPr>
          <p:cNvPr id="2" name="pole tekstowe 1"/>
          <p:cNvSpPr txBox="1">
            <a:spLocks/>
          </p:cNvSpPr>
          <p:nvPr/>
        </p:nvSpPr>
        <p:spPr>
          <a:xfrm>
            <a:off x="611560" y="2420888"/>
            <a:ext cx="7848872" cy="3744416"/>
          </a:xfrm>
          <a:prstGeom prst="rect">
            <a:avLst/>
          </a:prstGeom>
          <a:noFill/>
        </p:spPr>
        <p:txBody>
          <a:bodyPr wrap="square" rtlCol="0">
            <a:noAutofit/>
          </a:bodyPr>
          <a:lstStyle/>
          <a:p>
            <a:r>
              <a:rPr lang="pl-PL" sz="2000" dirty="0"/>
              <a:t>Do badania wykorzystano miesięczne stopy zwrotu wyliczone na podstawie kursów giełdowych. </a:t>
            </a:r>
            <a:r>
              <a:rPr lang="pl-PL" sz="2000" dirty="0" smtClean="0"/>
              <a:t>Dane pochodziły z serwisu yahoo.com</a:t>
            </a:r>
          </a:p>
          <a:p>
            <a:r>
              <a:rPr lang="pl-PL" sz="2000" dirty="0" smtClean="0"/>
              <a:t>Jeśli </a:t>
            </a:r>
            <a:r>
              <a:rPr lang="pl-PL" sz="2000" dirty="0"/>
              <a:t>w danym miesiącu nie odbyła się żadna transakcja przyjmowano wartość funduszu według wyceny z ostatnich transakcji. </a:t>
            </a:r>
            <a:endParaRPr lang="pl-PL" sz="2000" dirty="0" smtClean="0"/>
          </a:p>
          <a:p>
            <a:endParaRPr lang="pl-PL" sz="2000" dirty="0" smtClean="0"/>
          </a:p>
          <a:p>
            <a:r>
              <a:rPr lang="pl-PL" sz="2000" dirty="0" smtClean="0"/>
              <a:t>Kursy uwzględniały </a:t>
            </a:r>
            <a:r>
              <a:rPr lang="pl-PL" sz="2000" dirty="0" err="1" smtClean="0"/>
              <a:t>splity</a:t>
            </a:r>
            <a:r>
              <a:rPr lang="pl-PL" sz="2000" dirty="0" smtClean="0"/>
              <a:t> i dywidendy.</a:t>
            </a:r>
          </a:p>
          <a:p>
            <a:endParaRPr lang="pl-PL" sz="2000" dirty="0"/>
          </a:p>
          <a:p>
            <a:r>
              <a:rPr lang="pl-PL" sz="2000" dirty="0" smtClean="0"/>
              <a:t>Na podstawie kursów wyliczono miesięczne stopy zwrotu i całkowite stopy zwrotu za całe okresy. </a:t>
            </a:r>
            <a:endParaRPr lang="pl-PL" sz="2000" dirty="0"/>
          </a:p>
        </p:txBody>
      </p:sp>
    </p:spTree>
    <p:extLst>
      <p:ext uri="{BB962C8B-B14F-4D97-AF65-F5344CB8AC3E}">
        <p14:creationId xmlns:p14="http://schemas.microsoft.com/office/powerpoint/2010/main" val="79964445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txBox="1">
            <a:spLocks noChangeArrowheads="1"/>
          </p:cNvSpPr>
          <p:nvPr/>
        </p:nvSpPr>
        <p:spPr>
          <a:xfrm>
            <a:off x="457200" y="1448243"/>
            <a:ext cx="8229600" cy="900637"/>
          </a:xfrm>
          <a:prstGeom prst="rect">
            <a:avLst/>
          </a:prstGeom>
        </p:spPr>
        <p:txBody>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pl-PL" altLang="pl-PL" sz="4000" dirty="0" smtClean="0"/>
              <a:t>Dane</a:t>
            </a:r>
            <a:endParaRPr lang="pl-PL" altLang="pl-PL" sz="4000" dirty="0"/>
          </a:p>
        </p:txBody>
      </p:sp>
      <p:graphicFrame>
        <p:nvGraphicFramePr>
          <p:cNvPr id="3" name="Tabela 2"/>
          <p:cNvGraphicFramePr>
            <a:graphicFrameLocks noGrp="1"/>
          </p:cNvGraphicFramePr>
          <p:nvPr>
            <p:extLst>
              <p:ext uri="{D42A27DB-BD31-4B8C-83A1-F6EECF244321}">
                <p14:modId xmlns:p14="http://schemas.microsoft.com/office/powerpoint/2010/main" val="2022886171"/>
              </p:ext>
            </p:extLst>
          </p:nvPr>
        </p:nvGraphicFramePr>
        <p:xfrm>
          <a:off x="755576" y="2996952"/>
          <a:ext cx="7704856" cy="2410153"/>
        </p:xfrm>
        <a:graphic>
          <a:graphicData uri="http://schemas.openxmlformats.org/drawingml/2006/table">
            <a:tbl>
              <a:tblPr firstRow="1" firstCol="1" bandRow="1">
                <a:tableStyleId>{5C22544A-7EE6-4342-B048-85BDC9FD1C3A}</a:tableStyleId>
              </a:tblPr>
              <a:tblGrid>
                <a:gridCol w="1621616"/>
                <a:gridCol w="5004490"/>
                <a:gridCol w="1078750"/>
              </a:tblGrid>
              <a:tr h="485461">
                <a:tc>
                  <a:txBody>
                    <a:bodyPr/>
                    <a:lstStyle/>
                    <a:p>
                      <a:pPr>
                        <a:lnSpc>
                          <a:spcPct val="115000"/>
                        </a:lnSpc>
                        <a:spcAft>
                          <a:spcPts val="0"/>
                        </a:spcAft>
                      </a:pPr>
                      <a:r>
                        <a:rPr lang="pl-PL" sz="1600" dirty="0">
                          <a:effectLst/>
                        </a:rPr>
                        <a:t>zakres dat</a:t>
                      </a:r>
                      <a:endParaRPr lang="pl-PL"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a:txBody>
                    <a:bodyPr/>
                    <a:lstStyle/>
                    <a:p>
                      <a:pPr>
                        <a:lnSpc>
                          <a:spcPct val="115000"/>
                        </a:lnSpc>
                        <a:spcAft>
                          <a:spcPts val="0"/>
                        </a:spcAft>
                      </a:pPr>
                      <a:r>
                        <a:rPr lang="pl-PL" sz="1600" dirty="0">
                          <a:effectLst/>
                        </a:rPr>
                        <a:t>opis okresu</a:t>
                      </a:r>
                      <a:endParaRPr lang="pl-PL"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a:txBody>
                    <a:bodyPr/>
                    <a:lstStyle/>
                    <a:p>
                      <a:pPr>
                        <a:lnSpc>
                          <a:spcPct val="115000"/>
                        </a:lnSpc>
                        <a:spcAft>
                          <a:spcPts val="0"/>
                        </a:spcAft>
                      </a:pPr>
                      <a:r>
                        <a:rPr lang="pl-PL" sz="1600">
                          <a:effectLst/>
                        </a:rPr>
                        <a:t>kod okresu</a:t>
                      </a:r>
                      <a:endParaRPr lang="pl-PL" sz="16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r>
              <a:tr h="485461">
                <a:tc>
                  <a:txBody>
                    <a:bodyPr/>
                    <a:lstStyle/>
                    <a:p>
                      <a:pPr>
                        <a:lnSpc>
                          <a:spcPct val="115000"/>
                        </a:lnSpc>
                        <a:spcAft>
                          <a:spcPts val="0"/>
                        </a:spcAft>
                      </a:pPr>
                      <a:r>
                        <a:rPr lang="pl-PL" sz="1600" dirty="0">
                          <a:effectLst/>
                        </a:rPr>
                        <a:t>03.2013-02.2016</a:t>
                      </a:r>
                      <a:endParaRPr lang="pl-PL"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a:txBody>
                    <a:bodyPr/>
                    <a:lstStyle/>
                    <a:p>
                      <a:pPr>
                        <a:lnSpc>
                          <a:spcPct val="115000"/>
                        </a:lnSpc>
                        <a:spcAft>
                          <a:spcPts val="0"/>
                        </a:spcAft>
                      </a:pPr>
                      <a:r>
                        <a:rPr lang="pl-PL" sz="1600" dirty="0">
                          <a:effectLst/>
                        </a:rPr>
                        <a:t>okres po zmianach prawnych</a:t>
                      </a:r>
                      <a:endParaRPr lang="pl-PL"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a:txBody>
                    <a:bodyPr/>
                    <a:lstStyle/>
                    <a:p>
                      <a:pPr>
                        <a:lnSpc>
                          <a:spcPct val="115000"/>
                        </a:lnSpc>
                        <a:spcAft>
                          <a:spcPts val="0"/>
                        </a:spcAft>
                      </a:pPr>
                      <a:r>
                        <a:rPr lang="pl-PL" sz="1600">
                          <a:effectLst/>
                        </a:rPr>
                        <a:t>okres A</a:t>
                      </a:r>
                      <a:endParaRPr lang="pl-PL" sz="16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r>
              <a:tr h="485461">
                <a:tc>
                  <a:txBody>
                    <a:bodyPr/>
                    <a:lstStyle/>
                    <a:p>
                      <a:pPr>
                        <a:lnSpc>
                          <a:spcPct val="115000"/>
                        </a:lnSpc>
                        <a:spcAft>
                          <a:spcPts val="0"/>
                        </a:spcAft>
                      </a:pPr>
                      <a:r>
                        <a:rPr lang="pl-PL" sz="1600">
                          <a:effectLst/>
                        </a:rPr>
                        <a:t>02.2004-02.2013</a:t>
                      </a:r>
                      <a:endParaRPr lang="pl-PL" sz="16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a:txBody>
                    <a:bodyPr/>
                    <a:lstStyle/>
                    <a:p>
                      <a:pPr>
                        <a:lnSpc>
                          <a:spcPct val="115000"/>
                        </a:lnSpc>
                        <a:spcAft>
                          <a:spcPts val="0"/>
                        </a:spcAft>
                      </a:pPr>
                      <a:r>
                        <a:rPr lang="pl-PL" sz="1600" dirty="0">
                          <a:effectLst/>
                        </a:rPr>
                        <a:t>cały okres przed zmianami prawnymi </a:t>
                      </a:r>
                      <a:endParaRPr lang="pl-PL"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a:txBody>
                    <a:bodyPr/>
                    <a:lstStyle/>
                    <a:p>
                      <a:pPr>
                        <a:lnSpc>
                          <a:spcPct val="115000"/>
                        </a:lnSpc>
                        <a:spcAft>
                          <a:spcPts val="0"/>
                        </a:spcAft>
                      </a:pPr>
                      <a:r>
                        <a:rPr lang="pl-PL" sz="1600" dirty="0">
                          <a:effectLst/>
                        </a:rPr>
                        <a:t>okres B1</a:t>
                      </a:r>
                      <a:endParaRPr lang="pl-PL"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r>
              <a:tr h="953770">
                <a:tc>
                  <a:txBody>
                    <a:bodyPr/>
                    <a:lstStyle/>
                    <a:p>
                      <a:pPr>
                        <a:lnSpc>
                          <a:spcPct val="115000"/>
                        </a:lnSpc>
                        <a:spcAft>
                          <a:spcPts val="0"/>
                        </a:spcAft>
                      </a:pPr>
                      <a:r>
                        <a:rPr lang="pl-PL" sz="1600" dirty="0">
                          <a:effectLst/>
                        </a:rPr>
                        <a:t>12.2005-11.2008</a:t>
                      </a:r>
                      <a:endParaRPr lang="pl-PL"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a:txBody>
                    <a:bodyPr/>
                    <a:lstStyle/>
                    <a:p>
                      <a:pPr>
                        <a:lnSpc>
                          <a:spcPct val="115000"/>
                        </a:lnSpc>
                        <a:spcAft>
                          <a:spcPts val="0"/>
                        </a:spcAft>
                      </a:pPr>
                      <a:r>
                        <a:rPr lang="pl-PL" sz="1600" dirty="0">
                          <a:effectLst/>
                        </a:rPr>
                        <a:t>okres przed zmianami prawnymi dopasowany koniunkturą do okresu po zmianach </a:t>
                      </a:r>
                      <a:endParaRPr lang="pl-PL"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a:txBody>
                    <a:bodyPr/>
                    <a:lstStyle/>
                    <a:p>
                      <a:pPr>
                        <a:lnSpc>
                          <a:spcPct val="115000"/>
                        </a:lnSpc>
                        <a:spcAft>
                          <a:spcPts val="0"/>
                        </a:spcAft>
                      </a:pPr>
                      <a:r>
                        <a:rPr lang="pl-PL" sz="1600" dirty="0">
                          <a:effectLst/>
                        </a:rPr>
                        <a:t>okres B2</a:t>
                      </a:r>
                      <a:endParaRPr lang="pl-PL"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r>
            </a:tbl>
          </a:graphicData>
        </a:graphic>
      </p:graphicFrame>
    </p:spTree>
    <p:extLst>
      <p:ext uri="{BB962C8B-B14F-4D97-AF65-F5344CB8AC3E}">
        <p14:creationId xmlns:p14="http://schemas.microsoft.com/office/powerpoint/2010/main" val="243531334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txBox="1">
            <a:spLocks noChangeArrowheads="1"/>
          </p:cNvSpPr>
          <p:nvPr/>
        </p:nvSpPr>
        <p:spPr>
          <a:xfrm>
            <a:off x="457200" y="1448243"/>
            <a:ext cx="8229600" cy="900637"/>
          </a:xfrm>
          <a:prstGeom prst="rect">
            <a:avLst/>
          </a:prstGeom>
        </p:spPr>
        <p:txBody>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pl-PL" sz="4000" dirty="0"/>
              <a:t>Wyniki</a:t>
            </a:r>
            <a:endParaRPr lang="pl-PL" altLang="pl-PL" sz="4000" dirty="0"/>
          </a:p>
        </p:txBody>
      </p:sp>
      <p:sp>
        <p:nvSpPr>
          <p:cNvPr id="2" name="pole tekstowe 1"/>
          <p:cNvSpPr txBox="1">
            <a:spLocks/>
          </p:cNvSpPr>
          <p:nvPr/>
        </p:nvSpPr>
        <p:spPr>
          <a:xfrm>
            <a:off x="611560" y="2420888"/>
            <a:ext cx="7848872" cy="3744416"/>
          </a:xfrm>
          <a:prstGeom prst="rect">
            <a:avLst/>
          </a:prstGeom>
          <a:noFill/>
        </p:spPr>
        <p:txBody>
          <a:bodyPr wrap="square" rtlCol="0">
            <a:noAutofit/>
          </a:bodyPr>
          <a:lstStyle/>
          <a:p>
            <a:r>
              <a:rPr lang="pl-PL" sz="2000" dirty="0"/>
              <a:t>Zestawienie to pokazało różnice pomiędzy poszczególnymi okresami, ale i funduszami. Okres A, po zmianach prawnych okazał się lepszy pod względem </a:t>
            </a:r>
            <a:r>
              <a:rPr lang="pl-PL" sz="2000" dirty="0" smtClean="0"/>
              <a:t>wysokości stóp zwrotu </a:t>
            </a:r>
            <a:r>
              <a:rPr lang="pl-PL" sz="2000" dirty="0"/>
              <a:t>w trzech przypadkach na sześć badanych funduszy w porównaniu z okresem B1. W porównaniu z okresem B2 okres A </a:t>
            </a:r>
            <a:r>
              <a:rPr lang="pl-PL" sz="2000" dirty="0" smtClean="0"/>
              <a:t>wykazał się wyższymi stopami zwrotu w </a:t>
            </a:r>
            <a:r>
              <a:rPr lang="pl-PL" sz="2000" dirty="0"/>
              <a:t>trzech przypadkach, choć dotyczyło to po części innych funduszy. Całkowita stopa zwrotu nie pozwoliła na weryfikację hipotezy.   </a:t>
            </a:r>
          </a:p>
        </p:txBody>
      </p:sp>
    </p:spTree>
    <p:extLst>
      <p:ext uri="{BB962C8B-B14F-4D97-AF65-F5344CB8AC3E}">
        <p14:creationId xmlns:p14="http://schemas.microsoft.com/office/powerpoint/2010/main" val="345509919"/>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txBox="1">
            <a:spLocks noChangeArrowheads="1"/>
          </p:cNvSpPr>
          <p:nvPr/>
        </p:nvSpPr>
        <p:spPr>
          <a:xfrm>
            <a:off x="457200" y="1448243"/>
            <a:ext cx="8229600" cy="900637"/>
          </a:xfrm>
          <a:prstGeom prst="rect">
            <a:avLst/>
          </a:prstGeom>
        </p:spPr>
        <p:txBody>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pl-PL" sz="4000" dirty="0"/>
              <a:t>Całkowita stopa zwrotu z kolejnych okresów</a:t>
            </a:r>
          </a:p>
        </p:txBody>
      </p:sp>
      <p:graphicFrame>
        <p:nvGraphicFramePr>
          <p:cNvPr id="3" name="Tabela 2"/>
          <p:cNvGraphicFramePr>
            <a:graphicFrameLocks noGrp="1"/>
          </p:cNvGraphicFramePr>
          <p:nvPr>
            <p:extLst>
              <p:ext uri="{D42A27DB-BD31-4B8C-83A1-F6EECF244321}">
                <p14:modId xmlns:p14="http://schemas.microsoft.com/office/powerpoint/2010/main" val="1537148542"/>
              </p:ext>
            </p:extLst>
          </p:nvPr>
        </p:nvGraphicFramePr>
        <p:xfrm>
          <a:off x="899592" y="2996952"/>
          <a:ext cx="7272807" cy="2160240"/>
        </p:xfrm>
        <a:graphic>
          <a:graphicData uri="http://schemas.openxmlformats.org/drawingml/2006/table">
            <a:tbl>
              <a:tblPr firstRow="1" firstCol="1" bandRow="1">
                <a:tableStyleId>{5C22544A-7EE6-4342-B048-85BDC9FD1C3A}</a:tableStyleId>
              </a:tblPr>
              <a:tblGrid>
                <a:gridCol w="1043190"/>
                <a:gridCol w="570802"/>
                <a:gridCol w="944776"/>
                <a:gridCol w="944776"/>
                <a:gridCol w="944776"/>
                <a:gridCol w="944776"/>
                <a:gridCol w="944776"/>
                <a:gridCol w="934935"/>
              </a:tblGrid>
              <a:tr h="540060">
                <a:tc>
                  <a:txBody>
                    <a:bodyPr/>
                    <a:lstStyle/>
                    <a:p>
                      <a:pPr>
                        <a:lnSpc>
                          <a:spcPct val="115000"/>
                        </a:lnSpc>
                        <a:spcAft>
                          <a:spcPts val="0"/>
                        </a:spcAft>
                      </a:pPr>
                      <a:r>
                        <a:rPr lang="pl-PL" sz="2000" dirty="0">
                          <a:effectLst/>
                        </a:rPr>
                        <a:t> </a:t>
                      </a:r>
                      <a:endParaRPr lang="pl-PL"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a:txBody>
                    <a:bodyPr/>
                    <a:lstStyle/>
                    <a:p>
                      <a:pPr>
                        <a:lnSpc>
                          <a:spcPct val="115000"/>
                        </a:lnSpc>
                        <a:spcAft>
                          <a:spcPts val="0"/>
                        </a:spcAft>
                      </a:pPr>
                      <a:r>
                        <a:rPr lang="pl-PL" sz="2000" dirty="0">
                          <a:effectLst/>
                        </a:rPr>
                        <a:t>N</a:t>
                      </a:r>
                      <a:endParaRPr lang="pl-PL"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a:txBody>
                    <a:bodyPr/>
                    <a:lstStyle/>
                    <a:p>
                      <a:pPr>
                        <a:lnSpc>
                          <a:spcPct val="115000"/>
                        </a:lnSpc>
                        <a:spcAft>
                          <a:spcPts val="0"/>
                        </a:spcAft>
                      </a:pPr>
                      <a:r>
                        <a:rPr lang="pl-PL" sz="2000" dirty="0" err="1">
                          <a:effectLst/>
                        </a:rPr>
                        <a:t>DekaE</a:t>
                      </a:r>
                      <a:endParaRPr lang="pl-PL"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a:txBody>
                    <a:bodyPr/>
                    <a:lstStyle/>
                    <a:p>
                      <a:pPr>
                        <a:lnSpc>
                          <a:spcPct val="115000"/>
                        </a:lnSpc>
                        <a:spcAft>
                          <a:spcPts val="0"/>
                        </a:spcAft>
                      </a:pPr>
                      <a:r>
                        <a:rPr lang="pl-PL" sz="2000">
                          <a:effectLst/>
                        </a:rPr>
                        <a:t>DekaG</a:t>
                      </a:r>
                      <a:endParaRPr lang="pl-PL" sz="20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a:txBody>
                    <a:bodyPr/>
                    <a:lstStyle/>
                    <a:p>
                      <a:pPr>
                        <a:lnSpc>
                          <a:spcPct val="115000"/>
                        </a:lnSpc>
                        <a:spcAft>
                          <a:spcPts val="0"/>
                        </a:spcAft>
                      </a:pPr>
                      <a:r>
                        <a:rPr lang="pl-PL" sz="2000">
                          <a:effectLst/>
                        </a:rPr>
                        <a:t>UniE</a:t>
                      </a:r>
                      <a:endParaRPr lang="pl-PL" sz="20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a:txBody>
                    <a:bodyPr/>
                    <a:lstStyle/>
                    <a:p>
                      <a:pPr>
                        <a:lnSpc>
                          <a:spcPct val="115000"/>
                        </a:lnSpc>
                        <a:spcAft>
                          <a:spcPts val="0"/>
                        </a:spcAft>
                      </a:pPr>
                      <a:r>
                        <a:rPr lang="pl-PL" sz="2000">
                          <a:effectLst/>
                        </a:rPr>
                        <a:t>UniD</a:t>
                      </a:r>
                      <a:endParaRPr lang="pl-PL" sz="20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a:txBody>
                    <a:bodyPr/>
                    <a:lstStyle/>
                    <a:p>
                      <a:pPr>
                        <a:lnSpc>
                          <a:spcPct val="115000"/>
                        </a:lnSpc>
                        <a:spcAft>
                          <a:spcPts val="0"/>
                        </a:spcAft>
                      </a:pPr>
                      <a:r>
                        <a:rPr lang="pl-PL" sz="2000">
                          <a:effectLst/>
                        </a:rPr>
                        <a:t>UniG</a:t>
                      </a:r>
                      <a:endParaRPr lang="pl-PL" sz="20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a:txBody>
                    <a:bodyPr/>
                    <a:lstStyle/>
                    <a:p>
                      <a:pPr>
                        <a:lnSpc>
                          <a:spcPct val="115000"/>
                        </a:lnSpc>
                        <a:spcAft>
                          <a:spcPts val="0"/>
                        </a:spcAft>
                      </a:pPr>
                      <a:r>
                        <a:rPr lang="pl-PL" sz="2000">
                          <a:effectLst/>
                        </a:rPr>
                        <a:t>UniIRE</a:t>
                      </a:r>
                      <a:endParaRPr lang="pl-PL" sz="20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r>
              <a:tr h="540060">
                <a:tc>
                  <a:txBody>
                    <a:bodyPr/>
                    <a:lstStyle/>
                    <a:p>
                      <a:pPr>
                        <a:lnSpc>
                          <a:spcPct val="115000"/>
                        </a:lnSpc>
                        <a:spcAft>
                          <a:spcPts val="0"/>
                        </a:spcAft>
                      </a:pPr>
                      <a:r>
                        <a:rPr lang="pl-PL" sz="2000">
                          <a:effectLst/>
                        </a:rPr>
                        <a:t>okres A</a:t>
                      </a:r>
                      <a:endParaRPr lang="pl-PL" sz="20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a:txBody>
                    <a:bodyPr/>
                    <a:lstStyle/>
                    <a:p>
                      <a:pPr algn="r">
                        <a:lnSpc>
                          <a:spcPct val="115000"/>
                        </a:lnSpc>
                        <a:spcAft>
                          <a:spcPts val="0"/>
                        </a:spcAft>
                      </a:pPr>
                      <a:r>
                        <a:rPr lang="pl-PL" sz="2000">
                          <a:effectLst/>
                        </a:rPr>
                        <a:t>36</a:t>
                      </a:r>
                      <a:endParaRPr lang="pl-PL" sz="20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a:txBody>
                    <a:bodyPr/>
                    <a:lstStyle/>
                    <a:p>
                      <a:pPr algn="r">
                        <a:lnSpc>
                          <a:spcPct val="115000"/>
                        </a:lnSpc>
                        <a:spcAft>
                          <a:spcPts val="0"/>
                        </a:spcAft>
                      </a:pPr>
                      <a:r>
                        <a:rPr lang="pl-PL" sz="2000" dirty="0">
                          <a:effectLst/>
                        </a:rPr>
                        <a:t>6,55%</a:t>
                      </a:r>
                      <a:endParaRPr lang="pl-PL"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a:txBody>
                    <a:bodyPr/>
                    <a:lstStyle/>
                    <a:p>
                      <a:pPr algn="r">
                        <a:lnSpc>
                          <a:spcPct val="115000"/>
                        </a:lnSpc>
                        <a:spcAft>
                          <a:spcPts val="0"/>
                        </a:spcAft>
                      </a:pPr>
                      <a:r>
                        <a:rPr lang="pl-PL" sz="2000" dirty="0">
                          <a:effectLst/>
                        </a:rPr>
                        <a:t>6,65%</a:t>
                      </a:r>
                      <a:endParaRPr lang="pl-PL"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a:txBody>
                    <a:bodyPr/>
                    <a:lstStyle/>
                    <a:p>
                      <a:pPr algn="r">
                        <a:lnSpc>
                          <a:spcPct val="115000"/>
                        </a:lnSpc>
                        <a:spcAft>
                          <a:spcPts val="0"/>
                        </a:spcAft>
                      </a:pPr>
                      <a:r>
                        <a:rPr lang="pl-PL" sz="2000">
                          <a:effectLst/>
                        </a:rPr>
                        <a:t>7,22%</a:t>
                      </a:r>
                      <a:endParaRPr lang="pl-PL" sz="20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a:txBody>
                    <a:bodyPr/>
                    <a:lstStyle/>
                    <a:p>
                      <a:pPr algn="r">
                        <a:lnSpc>
                          <a:spcPct val="115000"/>
                        </a:lnSpc>
                        <a:spcAft>
                          <a:spcPts val="0"/>
                        </a:spcAft>
                      </a:pPr>
                      <a:r>
                        <a:rPr lang="pl-PL" sz="2000">
                          <a:effectLst/>
                        </a:rPr>
                        <a:t>-1,59%</a:t>
                      </a:r>
                      <a:endParaRPr lang="pl-PL" sz="20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a:txBody>
                    <a:bodyPr/>
                    <a:lstStyle/>
                    <a:p>
                      <a:pPr algn="r">
                        <a:lnSpc>
                          <a:spcPct val="115000"/>
                        </a:lnSpc>
                        <a:spcAft>
                          <a:spcPts val="0"/>
                        </a:spcAft>
                      </a:pPr>
                      <a:r>
                        <a:rPr lang="pl-PL" sz="2000">
                          <a:effectLst/>
                        </a:rPr>
                        <a:t>-0,23%</a:t>
                      </a:r>
                      <a:endParaRPr lang="pl-PL" sz="20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a:txBody>
                    <a:bodyPr/>
                    <a:lstStyle/>
                    <a:p>
                      <a:pPr algn="r">
                        <a:lnSpc>
                          <a:spcPct val="115000"/>
                        </a:lnSpc>
                        <a:spcAft>
                          <a:spcPts val="0"/>
                        </a:spcAft>
                      </a:pPr>
                      <a:r>
                        <a:rPr lang="pl-PL" sz="2000">
                          <a:effectLst/>
                        </a:rPr>
                        <a:t>-3,26%</a:t>
                      </a:r>
                      <a:endParaRPr lang="pl-PL" sz="20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r>
              <a:tr h="540060">
                <a:tc>
                  <a:txBody>
                    <a:bodyPr/>
                    <a:lstStyle/>
                    <a:p>
                      <a:pPr>
                        <a:lnSpc>
                          <a:spcPct val="115000"/>
                        </a:lnSpc>
                        <a:spcAft>
                          <a:spcPts val="0"/>
                        </a:spcAft>
                      </a:pPr>
                      <a:r>
                        <a:rPr lang="pl-PL" sz="2000">
                          <a:effectLst/>
                        </a:rPr>
                        <a:t>okres B1</a:t>
                      </a:r>
                      <a:endParaRPr lang="pl-PL" sz="20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a:txBody>
                    <a:bodyPr/>
                    <a:lstStyle/>
                    <a:p>
                      <a:pPr algn="r">
                        <a:lnSpc>
                          <a:spcPct val="115000"/>
                        </a:lnSpc>
                        <a:spcAft>
                          <a:spcPts val="0"/>
                        </a:spcAft>
                      </a:pPr>
                      <a:r>
                        <a:rPr lang="pl-PL" sz="2000">
                          <a:effectLst/>
                        </a:rPr>
                        <a:t>109</a:t>
                      </a:r>
                      <a:endParaRPr lang="pl-PL" sz="20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a:txBody>
                    <a:bodyPr/>
                    <a:lstStyle/>
                    <a:p>
                      <a:pPr algn="r">
                        <a:lnSpc>
                          <a:spcPct val="115000"/>
                        </a:lnSpc>
                        <a:spcAft>
                          <a:spcPts val="0"/>
                        </a:spcAft>
                      </a:pPr>
                      <a:r>
                        <a:rPr lang="pl-PL" sz="2000">
                          <a:effectLst/>
                        </a:rPr>
                        <a:t>2,77%</a:t>
                      </a:r>
                      <a:endParaRPr lang="pl-PL" sz="20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a:txBody>
                    <a:bodyPr/>
                    <a:lstStyle/>
                    <a:p>
                      <a:pPr algn="r">
                        <a:lnSpc>
                          <a:spcPct val="115000"/>
                        </a:lnSpc>
                        <a:spcAft>
                          <a:spcPts val="0"/>
                        </a:spcAft>
                      </a:pPr>
                      <a:r>
                        <a:rPr lang="pl-PL" sz="2000" dirty="0">
                          <a:effectLst/>
                        </a:rPr>
                        <a:t>6,06%</a:t>
                      </a:r>
                      <a:endParaRPr lang="pl-PL"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a:txBody>
                    <a:bodyPr/>
                    <a:lstStyle/>
                    <a:p>
                      <a:pPr algn="r">
                        <a:lnSpc>
                          <a:spcPct val="115000"/>
                        </a:lnSpc>
                        <a:spcAft>
                          <a:spcPts val="0"/>
                        </a:spcAft>
                      </a:pPr>
                      <a:r>
                        <a:rPr lang="pl-PL" sz="2000" dirty="0">
                          <a:effectLst/>
                        </a:rPr>
                        <a:t>4,77%</a:t>
                      </a:r>
                      <a:endParaRPr lang="pl-PL"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a:txBody>
                    <a:bodyPr/>
                    <a:lstStyle/>
                    <a:p>
                      <a:pPr algn="r">
                        <a:lnSpc>
                          <a:spcPct val="115000"/>
                        </a:lnSpc>
                        <a:spcAft>
                          <a:spcPts val="0"/>
                        </a:spcAft>
                      </a:pPr>
                      <a:r>
                        <a:rPr lang="pl-PL" sz="2000" dirty="0">
                          <a:effectLst/>
                        </a:rPr>
                        <a:t>-0,38%</a:t>
                      </a:r>
                      <a:endParaRPr lang="pl-PL"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a:txBody>
                    <a:bodyPr/>
                    <a:lstStyle/>
                    <a:p>
                      <a:pPr algn="r">
                        <a:lnSpc>
                          <a:spcPct val="115000"/>
                        </a:lnSpc>
                        <a:spcAft>
                          <a:spcPts val="0"/>
                        </a:spcAft>
                      </a:pPr>
                      <a:r>
                        <a:rPr lang="pl-PL" sz="2000" dirty="0">
                          <a:effectLst/>
                        </a:rPr>
                        <a:t>4,12%</a:t>
                      </a:r>
                      <a:endParaRPr lang="pl-PL"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a:txBody>
                    <a:bodyPr/>
                    <a:lstStyle/>
                    <a:p>
                      <a:pPr algn="r">
                        <a:lnSpc>
                          <a:spcPct val="115000"/>
                        </a:lnSpc>
                        <a:spcAft>
                          <a:spcPts val="0"/>
                        </a:spcAft>
                      </a:pPr>
                      <a:r>
                        <a:rPr lang="pl-PL" sz="2000">
                          <a:effectLst/>
                        </a:rPr>
                        <a:t>6,43%</a:t>
                      </a:r>
                      <a:endParaRPr lang="pl-PL" sz="20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r>
              <a:tr h="540060">
                <a:tc>
                  <a:txBody>
                    <a:bodyPr/>
                    <a:lstStyle/>
                    <a:p>
                      <a:pPr>
                        <a:lnSpc>
                          <a:spcPct val="115000"/>
                        </a:lnSpc>
                        <a:spcAft>
                          <a:spcPts val="0"/>
                        </a:spcAft>
                      </a:pPr>
                      <a:r>
                        <a:rPr lang="pl-PL" sz="2000" dirty="0">
                          <a:effectLst/>
                        </a:rPr>
                        <a:t>okres B2</a:t>
                      </a:r>
                      <a:endParaRPr lang="pl-PL"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a:txBody>
                    <a:bodyPr/>
                    <a:lstStyle/>
                    <a:p>
                      <a:pPr algn="r">
                        <a:lnSpc>
                          <a:spcPct val="115000"/>
                        </a:lnSpc>
                        <a:spcAft>
                          <a:spcPts val="0"/>
                        </a:spcAft>
                      </a:pPr>
                      <a:r>
                        <a:rPr lang="pl-PL" sz="2000">
                          <a:effectLst/>
                        </a:rPr>
                        <a:t>36</a:t>
                      </a:r>
                      <a:endParaRPr lang="pl-PL" sz="20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a:txBody>
                    <a:bodyPr/>
                    <a:lstStyle/>
                    <a:p>
                      <a:pPr algn="r">
                        <a:lnSpc>
                          <a:spcPct val="115000"/>
                        </a:lnSpc>
                        <a:spcAft>
                          <a:spcPts val="0"/>
                        </a:spcAft>
                      </a:pPr>
                      <a:r>
                        <a:rPr lang="pl-PL" sz="2000">
                          <a:effectLst/>
                        </a:rPr>
                        <a:t>2,83%</a:t>
                      </a:r>
                      <a:endParaRPr lang="pl-PL" sz="20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a:txBody>
                    <a:bodyPr/>
                    <a:lstStyle/>
                    <a:p>
                      <a:pPr algn="r">
                        <a:lnSpc>
                          <a:spcPct val="115000"/>
                        </a:lnSpc>
                        <a:spcAft>
                          <a:spcPts val="0"/>
                        </a:spcAft>
                      </a:pPr>
                      <a:r>
                        <a:rPr lang="pl-PL" sz="2000">
                          <a:effectLst/>
                        </a:rPr>
                        <a:t>12,08%</a:t>
                      </a:r>
                      <a:endParaRPr lang="pl-PL" sz="20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a:txBody>
                    <a:bodyPr/>
                    <a:lstStyle/>
                    <a:p>
                      <a:pPr algn="r">
                        <a:lnSpc>
                          <a:spcPct val="115000"/>
                        </a:lnSpc>
                        <a:spcAft>
                          <a:spcPts val="0"/>
                        </a:spcAft>
                      </a:pPr>
                      <a:r>
                        <a:rPr lang="pl-PL" sz="2000">
                          <a:effectLst/>
                        </a:rPr>
                        <a:t>1,28%</a:t>
                      </a:r>
                      <a:endParaRPr lang="pl-PL" sz="20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a:txBody>
                    <a:bodyPr/>
                    <a:lstStyle/>
                    <a:p>
                      <a:pPr algn="r">
                        <a:lnSpc>
                          <a:spcPct val="115000"/>
                        </a:lnSpc>
                        <a:spcAft>
                          <a:spcPts val="0"/>
                        </a:spcAft>
                      </a:pPr>
                      <a:r>
                        <a:rPr lang="pl-PL" sz="2000">
                          <a:effectLst/>
                        </a:rPr>
                        <a:t>-9,70%</a:t>
                      </a:r>
                      <a:endParaRPr lang="pl-PL" sz="20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a:txBody>
                    <a:bodyPr/>
                    <a:lstStyle/>
                    <a:p>
                      <a:pPr algn="r">
                        <a:lnSpc>
                          <a:spcPct val="115000"/>
                        </a:lnSpc>
                        <a:spcAft>
                          <a:spcPts val="0"/>
                        </a:spcAft>
                      </a:pPr>
                      <a:r>
                        <a:rPr lang="pl-PL" sz="2000" dirty="0">
                          <a:effectLst/>
                        </a:rPr>
                        <a:t>1,99%</a:t>
                      </a:r>
                      <a:endParaRPr lang="pl-PL"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a:txBody>
                    <a:bodyPr/>
                    <a:lstStyle/>
                    <a:p>
                      <a:pPr algn="r">
                        <a:lnSpc>
                          <a:spcPct val="115000"/>
                        </a:lnSpc>
                        <a:spcAft>
                          <a:spcPts val="0"/>
                        </a:spcAft>
                      </a:pPr>
                      <a:r>
                        <a:rPr lang="pl-PL" sz="2000" dirty="0">
                          <a:effectLst/>
                        </a:rPr>
                        <a:t>2,43%</a:t>
                      </a:r>
                      <a:endParaRPr lang="pl-PL"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r>
            </a:tbl>
          </a:graphicData>
        </a:graphic>
      </p:graphicFrame>
    </p:spTree>
    <p:extLst>
      <p:ext uri="{BB962C8B-B14F-4D97-AF65-F5344CB8AC3E}">
        <p14:creationId xmlns:p14="http://schemas.microsoft.com/office/powerpoint/2010/main" val="586329257"/>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txBox="1">
            <a:spLocks noChangeArrowheads="1"/>
          </p:cNvSpPr>
          <p:nvPr/>
        </p:nvSpPr>
        <p:spPr>
          <a:xfrm>
            <a:off x="457200" y="1448243"/>
            <a:ext cx="8229600" cy="900637"/>
          </a:xfrm>
          <a:prstGeom prst="rect">
            <a:avLst/>
          </a:prstGeom>
        </p:spPr>
        <p:txBody>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pl-PL" sz="4000" dirty="0"/>
              <a:t>Test jednorodności wariancji </a:t>
            </a:r>
            <a:r>
              <a:rPr lang="pl-PL" sz="4000" dirty="0" err="1"/>
              <a:t>Levene'a</a:t>
            </a:r>
            <a:endParaRPr lang="pl-PL" sz="4000" dirty="0"/>
          </a:p>
          <a:p>
            <a:endParaRPr lang="pl-PL" altLang="pl-PL" sz="4000" dirty="0"/>
          </a:p>
        </p:txBody>
      </p:sp>
      <p:sp>
        <p:nvSpPr>
          <p:cNvPr id="2" name="pole tekstowe 1"/>
          <p:cNvSpPr txBox="1">
            <a:spLocks/>
          </p:cNvSpPr>
          <p:nvPr/>
        </p:nvSpPr>
        <p:spPr>
          <a:xfrm>
            <a:off x="611560" y="2420888"/>
            <a:ext cx="7848872" cy="3744416"/>
          </a:xfrm>
          <a:prstGeom prst="rect">
            <a:avLst/>
          </a:prstGeom>
          <a:noFill/>
        </p:spPr>
        <p:txBody>
          <a:bodyPr wrap="square" rtlCol="0">
            <a:noAutofit/>
          </a:bodyPr>
          <a:lstStyle/>
          <a:p>
            <a:r>
              <a:rPr lang="pl-PL" sz="2000" dirty="0"/>
              <a:t>Warunek homogeniczności wariancji spełniony został w trzech na sześć przypadków zarówno w badaniu okresu A i B1 jak i A i B2. Pamiętając, że nie wszystkie warunki zostały spełnione przeprowadzono analizę jednoczynnikowej ANOVA analizując średnie miesięczne stopy zwrotu. </a:t>
            </a:r>
            <a:r>
              <a:rPr lang="pl-PL" sz="2000" dirty="0" smtClean="0"/>
              <a:t>   </a:t>
            </a:r>
            <a:endParaRPr lang="pl-PL" sz="2000" dirty="0"/>
          </a:p>
        </p:txBody>
      </p:sp>
    </p:spTree>
    <p:extLst>
      <p:ext uri="{BB962C8B-B14F-4D97-AF65-F5344CB8AC3E}">
        <p14:creationId xmlns:p14="http://schemas.microsoft.com/office/powerpoint/2010/main" val="1286646391"/>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txBox="1">
            <a:spLocks noChangeArrowheads="1"/>
          </p:cNvSpPr>
          <p:nvPr/>
        </p:nvSpPr>
        <p:spPr>
          <a:xfrm>
            <a:off x="457200" y="1448243"/>
            <a:ext cx="8229600" cy="900637"/>
          </a:xfrm>
          <a:prstGeom prst="rect">
            <a:avLst/>
          </a:prstGeom>
        </p:spPr>
        <p:txBody>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pl-PL" sz="4000" dirty="0"/>
              <a:t>Test jednorodności wariancji </a:t>
            </a:r>
            <a:r>
              <a:rPr lang="pl-PL" sz="4000" dirty="0" err="1" smtClean="0"/>
              <a:t>Levene'a</a:t>
            </a:r>
            <a:endParaRPr lang="pl-PL" sz="4000" dirty="0"/>
          </a:p>
        </p:txBody>
      </p:sp>
      <p:graphicFrame>
        <p:nvGraphicFramePr>
          <p:cNvPr id="3" name="Tabela 2"/>
          <p:cNvGraphicFramePr>
            <a:graphicFrameLocks noGrp="1"/>
          </p:cNvGraphicFramePr>
          <p:nvPr>
            <p:extLst>
              <p:ext uri="{D42A27DB-BD31-4B8C-83A1-F6EECF244321}">
                <p14:modId xmlns:p14="http://schemas.microsoft.com/office/powerpoint/2010/main" val="3867790502"/>
              </p:ext>
            </p:extLst>
          </p:nvPr>
        </p:nvGraphicFramePr>
        <p:xfrm>
          <a:off x="1547664" y="2204864"/>
          <a:ext cx="5472608" cy="4176460"/>
        </p:xfrm>
        <a:graphic>
          <a:graphicData uri="http://schemas.openxmlformats.org/drawingml/2006/table">
            <a:tbl>
              <a:tblPr firstRow="1" firstCol="1" bandRow="1">
                <a:tableStyleId>{5C22544A-7EE6-4342-B048-85BDC9FD1C3A}</a:tableStyleId>
              </a:tblPr>
              <a:tblGrid>
                <a:gridCol w="916541"/>
                <a:gridCol w="946810"/>
                <a:gridCol w="1249498"/>
                <a:gridCol w="1110261"/>
                <a:gridCol w="1249498"/>
              </a:tblGrid>
              <a:tr h="417646">
                <a:tc>
                  <a:txBody>
                    <a:bodyPr/>
                    <a:lstStyle/>
                    <a:p>
                      <a:pPr>
                        <a:lnSpc>
                          <a:spcPct val="115000"/>
                        </a:lnSpc>
                        <a:spcAft>
                          <a:spcPts val="0"/>
                        </a:spcAft>
                      </a:pPr>
                      <a:r>
                        <a:rPr lang="pl-PL" sz="1800" dirty="0">
                          <a:effectLst/>
                        </a:rPr>
                        <a:t> </a:t>
                      </a:r>
                      <a:endParaRPr lang="pl-PL"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gridSpan="2">
                  <a:txBody>
                    <a:bodyPr/>
                    <a:lstStyle/>
                    <a:p>
                      <a:pPr algn="ctr">
                        <a:lnSpc>
                          <a:spcPct val="115000"/>
                        </a:lnSpc>
                        <a:spcAft>
                          <a:spcPts val="0"/>
                        </a:spcAft>
                      </a:pPr>
                      <a:r>
                        <a:rPr lang="pl-PL" sz="1800" dirty="0">
                          <a:effectLst/>
                        </a:rPr>
                        <a:t>okresy A i B1</a:t>
                      </a:r>
                      <a:endParaRPr lang="pl-PL"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hMerge="1">
                  <a:txBody>
                    <a:bodyPr/>
                    <a:lstStyle/>
                    <a:p>
                      <a:endParaRPr lang="pl-PL"/>
                    </a:p>
                  </a:txBody>
                  <a:tcPr/>
                </a:tc>
                <a:tc gridSpan="2">
                  <a:txBody>
                    <a:bodyPr/>
                    <a:lstStyle/>
                    <a:p>
                      <a:pPr algn="ctr">
                        <a:lnSpc>
                          <a:spcPct val="115000"/>
                        </a:lnSpc>
                        <a:spcAft>
                          <a:spcPts val="0"/>
                        </a:spcAft>
                      </a:pPr>
                      <a:r>
                        <a:rPr lang="pl-PL" sz="1800">
                          <a:effectLst/>
                        </a:rPr>
                        <a:t>okresy A i B2</a:t>
                      </a:r>
                      <a:endParaRPr lang="pl-PL" sz="18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hMerge="1">
                  <a:txBody>
                    <a:bodyPr/>
                    <a:lstStyle/>
                    <a:p>
                      <a:endParaRPr lang="pl-PL"/>
                    </a:p>
                  </a:txBody>
                  <a:tcPr/>
                </a:tc>
              </a:tr>
              <a:tr h="417646">
                <a:tc>
                  <a:txBody>
                    <a:bodyPr/>
                    <a:lstStyle/>
                    <a:p>
                      <a:pPr>
                        <a:lnSpc>
                          <a:spcPct val="115000"/>
                        </a:lnSpc>
                        <a:spcAft>
                          <a:spcPts val="0"/>
                        </a:spcAft>
                      </a:pPr>
                      <a:r>
                        <a:rPr lang="pl-PL" sz="1800">
                          <a:effectLst/>
                        </a:rPr>
                        <a:t> </a:t>
                      </a:r>
                      <a:endParaRPr lang="pl-PL" sz="18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a:txBody>
                    <a:bodyPr/>
                    <a:lstStyle/>
                    <a:p>
                      <a:pPr>
                        <a:lnSpc>
                          <a:spcPct val="115000"/>
                        </a:lnSpc>
                        <a:spcAft>
                          <a:spcPts val="0"/>
                        </a:spcAft>
                      </a:pPr>
                      <a:r>
                        <a:rPr lang="pl-PL" sz="1800">
                          <a:effectLst/>
                        </a:rPr>
                        <a:t>W</a:t>
                      </a:r>
                      <a:endParaRPr lang="pl-PL" sz="18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a:txBody>
                    <a:bodyPr/>
                    <a:lstStyle/>
                    <a:p>
                      <a:pPr>
                        <a:lnSpc>
                          <a:spcPct val="115000"/>
                        </a:lnSpc>
                        <a:spcAft>
                          <a:spcPts val="0"/>
                        </a:spcAft>
                      </a:pPr>
                      <a:r>
                        <a:rPr lang="pl-PL" sz="1800" dirty="0">
                          <a:effectLst/>
                        </a:rPr>
                        <a:t>Istotność</a:t>
                      </a:r>
                      <a:endParaRPr lang="pl-PL"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a:txBody>
                    <a:bodyPr/>
                    <a:lstStyle/>
                    <a:p>
                      <a:pPr>
                        <a:lnSpc>
                          <a:spcPct val="115000"/>
                        </a:lnSpc>
                        <a:spcAft>
                          <a:spcPts val="0"/>
                        </a:spcAft>
                      </a:pPr>
                      <a:r>
                        <a:rPr lang="pl-PL" sz="1800">
                          <a:effectLst/>
                        </a:rPr>
                        <a:t>W</a:t>
                      </a:r>
                      <a:endParaRPr lang="pl-PL" sz="18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a:txBody>
                    <a:bodyPr/>
                    <a:lstStyle/>
                    <a:p>
                      <a:pPr>
                        <a:lnSpc>
                          <a:spcPct val="115000"/>
                        </a:lnSpc>
                        <a:spcAft>
                          <a:spcPts val="0"/>
                        </a:spcAft>
                      </a:pPr>
                      <a:r>
                        <a:rPr lang="pl-PL" sz="1800">
                          <a:effectLst/>
                        </a:rPr>
                        <a:t>Istotność</a:t>
                      </a:r>
                      <a:endParaRPr lang="pl-PL" sz="18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r>
              <a:tr h="417646">
                <a:tc>
                  <a:txBody>
                    <a:bodyPr/>
                    <a:lstStyle/>
                    <a:p>
                      <a:pPr>
                        <a:lnSpc>
                          <a:spcPct val="115000"/>
                        </a:lnSpc>
                        <a:spcAft>
                          <a:spcPts val="0"/>
                        </a:spcAft>
                      </a:pPr>
                      <a:r>
                        <a:rPr lang="pl-PL" sz="1800">
                          <a:effectLst/>
                        </a:rPr>
                        <a:t>DekaE</a:t>
                      </a:r>
                      <a:endParaRPr lang="pl-PL" sz="18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a:txBody>
                    <a:bodyPr/>
                    <a:lstStyle/>
                    <a:p>
                      <a:pPr algn="r">
                        <a:lnSpc>
                          <a:spcPct val="115000"/>
                        </a:lnSpc>
                        <a:spcAft>
                          <a:spcPts val="0"/>
                        </a:spcAft>
                      </a:pPr>
                      <a:r>
                        <a:rPr lang="pl-PL" sz="1800">
                          <a:effectLst/>
                        </a:rPr>
                        <a:t>6,592*</a:t>
                      </a:r>
                      <a:endParaRPr lang="pl-PL" sz="18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a:txBody>
                    <a:bodyPr/>
                    <a:lstStyle/>
                    <a:p>
                      <a:pPr algn="r">
                        <a:lnSpc>
                          <a:spcPct val="115000"/>
                        </a:lnSpc>
                        <a:spcAft>
                          <a:spcPts val="0"/>
                        </a:spcAft>
                      </a:pPr>
                      <a:r>
                        <a:rPr lang="pl-PL" sz="1800" dirty="0">
                          <a:effectLst/>
                        </a:rPr>
                        <a:t>0,011</a:t>
                      </a:r>
                      <a:endParaRPr lang="pl-PL"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a:txBody>
                    <a:bodyPr/>
                    <a:lstStyle/>
                    <a:p>
                      <a:pPr algn="r">
                        <a:lnSpc>
                          <a:spcPct val="115000"/>
                        </a:lnSpc>
                        <a:spcAft>
                          <a:spcPts val="0"/>
                        </a:spcAft>
                      </a:pPr>
                      <a:r>
                        <a:rPr lang="pl-PL" sz="1800">
                          <a:effectLst/>
                        </a:rPr>
                        <a:t>9,62*</a:t>
                      </a:r>
                      <a:endParaRPr lang="pl-PL" sz="18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a:txBody>
                    <a:bodyPr/>
                    <a:lstStyle/>
                    <a:p>
                      <a:pPr algn="r">
                        <a:lnSpc>
                          <a:spcPct val="115000"/>
                        </a:lnSpc>
                        <a:spcAft>
                          <a:spcPts val="0"/>
                        </a:spcAft>
                      </a:pPr>
                      <a:r>
                        <a:rPr lang="pl-PL" sz="1800">
                          <a:effectLst/>
                        </a:rPr>
                        <a:t>0,003</a:t>
                      </a:r>
                      <a:endParaRPr lang="pl-PL" sz="18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r>
              <a:tr h="417646">
                <a:tc>
                  <a:txBody>
                    <a:bodyPr/>
                    <a:lstStyle/>
                    <a:p>
                      <a:pPr>
                        <a:lnSpc>
                          <a:spcPct val="115000"/>
                        </a:lnSpc>
                        <a:spcAft>
                          <a:spcPts val="0"/>
                        </a:spcAft>
                      </a:pPr>
                      <a:r>
                        <a:rPr lang="pl-PL" sz="1800">
                          <a:effectLst/>
                        </a:rPr>
                        <a:t>DekaG</a:t>
                      </a:r>
                      <a:endParaRPr lang="pl-PL" sz="18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a:txBody>
                    <a:bodyPr/>
                    <a:lstStyle/>
                    <a:p>
                      <a:pPr algn="r">
                        <a:lnSpc>
                          <a:spcPct val="115000"/>
                        </a:lnSpc>
                        <a:spcAft>
                          <a:spcPts val="0"/>
                        </a:spcAft>
                      </a:pPr>
                      <a:r>
                        <a:rPr lang="pl-PL" sz="1800">
                          <a:effectLst/>
                        </a:rPr>
                        <a:t>4,882*</a:t>
                      </a:r>
                      <a:endParaRPr lang="pl-PL" sz="18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a:txBody>
                    <a:bodyPr/>
                    <a:lstStyle/>
                    <a:p>
                      <a:pPr algn="r">
                        <a:lnSpc>
                          <a:spcPct val="115000"/>
                        </a:lnSpc>
                        <a:spcAft>
                          <a:spcPts val="0"/>
                        </a:spcAft>
                      </a:pPr>
                      <a:r>
                        <a:rPr lang="pl-PL" sz="1800" dirty="0">
                          <a:effectLst/>
                        </a:rPr>
                        <a:t>0,029</a:t>
                      </a:r>
                      <a:endParaRPr lang="pl-PL"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a:txBody>
                    <a:bodyPr/>
                    <a:lstStyle/>
                    <a:p>
                      <a:pPr algn="r">
                        <a:lnSpc>
                          <a:spcPct val="115000"/>
                        </a:lnSpc>
                        <a:spcAft>
                          <a:spcPts val="0"/>
                        </a:spcAft>
                      </a:pPr>
                      <a:r>
                        <a:rPr lang="pl-PL" sz="1800" dirty="0">
                          <a:effectLst/>
                        </a:rPr>
                        <a:t>6,859*</a:t>
                      </a:r>
                      <a:endParaRPr lang="pl-PL"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a:txBody>
                    <a:bodyPr/>
                    <a:lstStyle/>
                    <a:p>
                      <a:pPr algn="r">
                        <a:lnSpc>
                          <a:spcPct val="115000"/>
                        </a:lnSpc>
                        <a:spcAft>
                          <a:spcPts val="0"/>
                        </a:spcAft>
                      </a:pPr>
                      <a:r>
                        <a:rPr lang="pl-PL" sz="1800">
                          <a:effectLst/>
                        </a:rPr>
                        <a:t>0,011</a:t>
                      </a:r>
                      <a:endParaRPr lang="pl-PL" sz="18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r>
              <a:tr h="417646">
                <a:tc>
                  <a:txBody>
                    <a:bodyPr/>
                    <a:lstStyle/>
                    <a:p>
                      <a:pPr>
                        <a:lnSpc>
                          <a:spcPct val="115000"/>
                        </a:lnSpc>
                        <a:spcAft>
                          <a:spcPts val="0"/>
                        </a:spcAft>
                      </a:pPr>
                      <a:r>
                        <a:rPr lang="pl-PL" sz="1800">
                          <a:effectLst/>
                        </a:rPr>
                        <a:t>UniE</a:t>
                      </a:r>
                      <a:endParaRPr lang="pl-PL" sz="18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a:txBody>
                    <a:bodyPr/>
                    <a:lstStyle/>
                    <a:p>
                      <a:pPr algn="r">
                        <a:lnSpc>
                          <a:spcPct val="115000"/>
                        </a:lnSpc>
                        <a:spcAft>
                          <a:spcPts val="0"/>
                        </a:spcAft>
                      </a:pPr>
                      <a:r>
                        <a:rPr lang="pl-PL" sz="1800">
                          <a:effectLst/>
                        </a:rPr>
                        <a:t>8,131*</a:t>
                      </a:r>
                      <a:endParaRPr lang="pl-PL" sz="18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a:txBody>
                    <a:bodyPr/>
                    <a:lstStyle/>
                    <a:p>
                      <a:pPr algn="r">
                        <a:lnSpc>
                          <a:spcPct val="115000"/>
                        </a:lnSpc>
                        <a:spcAft>
                          <a:spcPts val="0"/>
                        </a:spcAft>
                      </a:pPr>
                      <a:r>
                        <a:rPr lang="pl-PL" sz="1800">
                          <a:effectLst/>
                        </a:rPr>
                        <a:t>0,005</a:t>
                      </a:r>
                      <a:endParaRPr lang="pl-PL" sz="18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a:txBody>
                    <a:bodyPr/>
                    <a:lstStyle/>
                    <a:p>
                      <a:pPr algn="r">
                        <a:lnSpc>
                          <a:spcPct val="115000"/>
                        </a:lnSpc>
                        <a:spcAft>
                          <a:spcPts val="0"/>
                        </a:spcAft>
                      </a:pPr>
                      <a:r>
                        <a:rPr lang="pl-PL" sz="1800" dirty="0">
                          <a:effectLst/>
                        </a:rPr>
                        <a:t>11,699*</a:t>
                      </a:r>
                      <a:endParaRPr lang="pl-PL"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a:txBody>
                    <a:bodyPr/>
                    <a:lstStyle/>
                    <a:p>
                      <a:pPr algn="r">
                        <a:lnSpc>
                          <a:spcPct val="115000"/>
                        </a:lnSpc>
                        <a:spcAft>
                          <a:spcPts val="0"/>
                        </a:spcAft>
                      </a:pPr>
                      <a:r>
                        <a:rPr lang="pl-PL" sz="1800">
                          <a:effectLst/>
                        </a:rPr>
                        <a:t>0,001</a:t>
                      </a:r>
                      <a:endParaRPr lang="pl-PL" sz="18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r>
              <a:tr h="417646">
                <a:tc>
                  <a:txBody>
                    <a:bodyPr/>
                    <a:lstStyle/>
                    <a:p>
                      <a:pPr>
                        <a:lnSpc>
                          <a:spcPct val="115000"/>
                        </a:lnSpc>
                        <a:spcAft>
                          <a:spcPts val="0"/>
                        </a:spcAft>
                      </a:pPr>
                      <a:r>
                        <a:rPr lang="pl-PL" sz="1800">
                          <a:effectLst/>
                        </a:rPr>
                        <a:t>UniD</a:t>
                      </a:r>
                      <a:endParaRPr lang="pl-PL" sz="18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a:txBody>
                    <a:bodyPr/>
                    <a:lstStyle/>
                    <a:p>
                      <a:pPr algn="r">
                        <a:lnSpc>
                          <a:spcPct val="115000"/>
                        </a:lnSpc>
                        <a:spcAft>
                          <a:spcPts val="0"/>
                        </a:spcAft>
                      </a:pPr>
                      <a:r>
                        <a:rPr lang="pl-PL" sz="1800">
                          <a:effectLst/>
                        </a:rPr>
                        <a:t>2,5</a:t>
                      </a:r>
                      <a:endParaRPr lang="pl-PL" sz="18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a:txBody>
                    <a:bodyPr/>
                    <a:lstStyle/>
                    <a:p>
                      <a:pPr algn="r">
                        <a:lnSpc>
                          <a:spcPct val="115000"/>
                        </a:lnSpc>
                        <a:spcAft>
                          <a:spcPts val="0"/>
                        </a:spcAft>
                      </a:pPr>
                      <a:r>
                        <a:rPr lang="pl-PL" sz="1800">
                          <a:effectLst/>
                        </a:rPr>
                        <a:t>0,116</a:t>
                      </a:r>
                      <a:endParaRPr lang="pl-PL" sz="18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a:txBody>
                    <a:bodyPr/>
                    <a:lstStyle/>
                    <a:p>
                      <a:pPr algn="r">
                        <a:lnSpc>
                          <a:spcPct val="115000"/>
                        </a:lnSpc>
                        <a:spcAft>
                          <a:spcPts val="0"/>
                        </a:spcAft>
                      </a:pPr>
                      <a:r>
                        <a:rPr lang="pl-PL" sz="1800" dirty="0">
                          <a:effectLst/>
                        </a:rPr>
                        <a:t>2,643</a:t>
                      </a:r>
                      <a:endParaRPr lang="pl-PL"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a:txBody>
                    <a:bodyPr/>
                    <a:lstStyle/>
                    <a:p>
                      <a:pPr algn="r">
                        <a:lnSpc>
                          <a:spcPct val="115000"/>
                        </a:lnSpc>
                        <a:spcAft>
                          <a:spcPts val="0"/>
                        </a:spcAft>
                      </a:pPr>
                      <a:r>
                        <a:rPr lang="pl-PL" sz="1800">
                          <a:effectLst/>
                        </a:rPr>
                        <a:t>0,108</a:t>
                      </a:r>
                      <a:endParaRPr lang="pl-PL" sz="18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r>
              <a:tr h="417646">
                <a:tc>
                  <a:txBody>
                    <a:bodyPr/>
                    <a:lstStyle/>
                    <a:p>
                      <a:pPr>
                        <a:lnSpc>
                          <a:spcPct val="115000"/>
                        </a:lnSpc>
                        <a:spcAft>
                          <a:spcPts val="0"/>
                        </a:spcAft>
                      </a:pPr>
                      <a:r>
                        <a:rPr lang="pl-PL" sz="1800">
                          <a:effectLst/>
                        </a:rPr>
                        <a:t>UniG</a:t>
                      </a:r>
                      <a:endParaRPr lang="pl-PL" sz="18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a:txBody>
                    <a:bodyPr/>
                    <a:lstStyle/>
                    <a:p>
                      <a:pPr algn="r">
                        <a:lnSpc>
                          <a:spcPct val="115000"/>
                        </a:lnSpc>
                        <a:spcAft>
                          <a:spcPts val="0"/>
                        </a:spcAft>
                      </a:pPr>
                      <a:r>
                        <a:rPr lang="pl-PL" sz="1800">
                          <a:effectLst/>
                        </a:rPr>
                        <a:t>1,79</a:t>
                      </a:r>
                      <a:endParaRPr lang="pl-PL" sz="18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a:txBody>
                    <a:bodyPr/>
                    <a:lstStyle/>
                    <a:p>
                      <a:pPr algn="r">
                        <a:lnSpc>
                          <a:spcPct val="115000"/>
                        </a:lnSpc>
                        <a:spcAft>
                          <a:spcPts val="0"/>
                        </a:spcAft>
                      </a:pPr>
                      <a:r>
                        <a:rPr lang="pl-PL" sz="1800">
                          <a:effectLst/>
                        </a:rPr>
                        <a:t>0,183</a:t>
                      </a:r>
                      <a:endParaRPr lang="pl-PL" sz="18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a:txBody>
                    <a:bodyPr/>
                    <a:lstStyle/>
                    <a:p>
                      <a:pPr algn="r">
                        <a:lnSpc>
                          <a:spcPct val="115000"/>
                        </a:lnSpc>
                        <a:spcAft>
                          <a:spcPts val="0"/>
                        </a:spcAft>
                      </a:pPr>
                      <a:r>
                        <a:rPr lang="pl-PL" sz="1800" dirty="0">
                          <a:effectLst/>
                        </a:rPr>
                        <a:t>1,323</a:t>
                      </a:r>
                      <a:endParaRPr lang="pl-PL"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a:txBody>
                    <a:bodyPr/>
                    <a:lstStyle/>
                    <a:p>
                      <a:pPr algn="r">
                        <a:lnSpc>
                          <a:spcPct val="115000"/>
                        </a:lnSpc>
                        <a:spcAft>
                          <a:spcPts val="0"/>
                        </a:spcAft>
                      </a:pPr>
                      <a:r>
                        <a:rPr lang="pl-PL" sz="1800">
                          <a:effectLst/>
                        </a:rPr>
                        <a:t>0,254</a:t>
                      </a:r>
                      <a:endParaRPr lang="pl-PL" sz="18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r>
              <a:tr h="417646">
                <a:tc>
                  <a:txBody>
                    <a:bodyPr/>
                    <a:lstStyle/>
                    <a:p>
                      <a:pPr>
                        <a:lnSpc>
                          <a:spcPct val="115000"/>
                        </a:lnSpc>
                        <a:spcAft>
                          <a:spcPts val="0"/>
                        </a:spcAft>
                      </a:pPr>
                      <a:r>
                        <a:rPr lang="pl-PL" sz="1800">
                          <a:effectLst/>
                        </a:rPr>
                        <a:t>UniIRE</a:t>
                      </a:r>
                      <a:endParaRPr lang="pl-PL" sz="18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a:txBody>
                    <a:bodyPr/>
                    <a:lstStyle/>
                    <a:p>
                      <a:pPr algn="r">
                        <a:lnSpc>
                          <a:spcPct val="115000"/>
                        </a:lnSpc>
                        <a:spcAft>
                          <a:spcPts val="0"/>
                        </a:spcAft>
                      </a:pPr>
                      <a:r>
                        <a:rPr lang="pl-PL" sz="1800">
                          <a:effectLst/>
                        </a:rPr>
                        <a:t>0,87</a:t>
                      </a:r>
                      <a:endParaRPr lang="pl-PL" sz="18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a:txBody>
                    <a:bodyPr/>
                    <a:lstStyle/>
                    <a:p>
                      <a:pPr algn="r">
                        <a:lnSpc>
                          <a:spcPct val="115000"/>
                        </a:lnSpc>
                        <a:spcAft>
                          <a:spcPts val="0"/>
                        </a:spcAft>
                      </a:pPr>
                      <a:r>
                        <a:rPr lang="pl-PL" sz="1800">
                          <a:effectLst/>
                        </a:rPr>
                        <a:t>0,353</a:t>
                      </a:r>
                      <a:endParaRPr lang="pl-PL" sz="18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a:txBody>
                    <a:bodyPr/>
                    <a:lstStyle/>
                    <a:p>
                      <a:pPr algn="r">
                        <a:lnSpc>
                          <a:spcPct val="115000"/>
                        </a:lnSpc>
                        <a:spcAft>
                          <a:spcPts val="0"/>
                        </a:spcAft>
                      </a:pPr>
                      <a:r>
                        <a:rPr lang="pl-PL" sz="1800" dirty="0">
                          <a:effectLst/>
                        </a:rPr>
                        <a:t>1,522</a:t>
                      </a:r>
                      <a:endParaRPr lang="pl-PL"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a:txBody>
                    <a:bodyPr/>
                    <a:lstStyle/>
                    <a:p>
                      <a:pPr algn="r">
                        <a:lnSpc>
                          <a:spcPct val="115000"/>
                        </a:lnSpc>
                        <a:spcAft>
                          <a:spcPts val="0"/>
                        </a:spcAft>
                      </a:pPr>
                      <a:r>
                        <a:rPr lang="pl-PL" sz="1800" dirty="0">
                          <a:effectLst/>
                        </a:rPr>
                        <a:t>0,221</a:t>
                      </a:r>
                      <a:endParaRPr lang="pl-PL"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r>
              <a:tr h="417646">
                <a:tc>
                  <a:txBody>
                    <a:bodyPr/>
                    <a:lstStyle/>
                    <a:p>
                      <a:pPr>
                        <a:lnSpc>
                          <a:spcPct val="115000"/>
                        </a:lnSpc>
                      </a:pPr>
                      <a:endParaRPr lang="pl-PL" sz="1800">
                        <a:effectLst/>
                        <a:latin typeface="Calibri" panose="020F0502020204030204" pitchFamily="34" charset="0"/>
                        <a:cs typeface="Times New Roman" panose="02020603050405020304" pitchFamily="18" charset="0"/>
                      </a:endParaRPr>
                    </a:p>
                  </a:txBody>
                  <a:tcPr marL="44450" marR="44450" marT="0" marB="0" anchor="b"/>
                </a:tc>
                <a:tc>
                  <a:txBody>
                    <a:bodyPr/>
                    <a:lstStyle/>
                    <a:p>
                      <a:pPr>
                        <a:lnSpc>
                          <a:spcPct val="115000"/>
                        </a:lnSpc>
                      </a:pPr>
                      <a:endParaRPr lang="pl-PL" sz="1800">
                        <a:effectLst/>
                        <a:latin typeface="Calibri" panose="020F0502020204030204" pitchFamily="34" charset="0"/>
                        <a:cs typeface="Times New Roman" panose="02020603050405020304" pitchFamily="18" charset="0"/>
                      </a:endParaRPr>
                    </a:p>
                  </a:txBody>
                  <a:tcPr marL="44450" marR="44450" marT="0" marB="0" anchor="b"/>
                </a:tc>
                <a:tc>
                  <a:txBody>
                    <a:bodyPr/>
                    <a:lstStyle/>
                    <a:p>
                      <a:pPr>
                        <a:lnSpc>
                          <a:spcPct val="115000"/>
                        </a:lnSpc>
                      </a:pPr>
                      <a:endParaRPr lang="pl-PL" sz="1800">
                        <a:effectLst/>
                        <a:latin typeface="Calibri" panose="020F0502020204030204" pitchFamily="34" charset="0"/>
                        <a:cs typeface="Times New Roman" panose="02020603050405020304" pitchFamily="18" charset="0"/>
                      </a:endParaRPr>
                    </a:p>
                  </a:txBody>
                  <a:tcPr marL="44450" marR="44450" marT="0" marB="0" anchor="b"/>
                </a:tc>
                <a:tc>
                  <a:txBody>
                    <a:bodyPr/>
                    <a:lstStyle/>
                    <a:p>
                      <a:pPr>
                        <a:lnSpc>
                          <a:spcPct val="115000"/>
                        </a:lnSpc>
                      </a:pPr>
                      <a:endParaRPr lang="pl-PL" sz="1800">
                        <a:effectLst/>
                        <a:latin typeface="Calibri" panose="020F0502020204030204" pitchFamily="34" charset="0"/>
                        <a:cs typeface="Times New Roman" panose="02020603050405020304" pitchFamily="18" charset="0"/>
                      </a:endParaRPr>
                    </a:p>
                  </a:txBody>
                  <a:tcPr marL="44450" marR="44450" marT="0" marB="0" anchor="b"/>
                </a:tc>
                <a:tc>
                  <a:txBody>
                    <a:bodyPr/>
                    <a:lstStyle/>
                    <a:p>
                      <a:pPr>
                        <a:lnSpc>
                          <a:spcPct val="115000"/>
                        </a:lnSpc>
                      </a:pPr>
                      <a:endParaRPr lang="pl-PL" sz="1800" dirty="0">
                        <a:effectLst/>
                        <a:latin typeface="Calibri" panose="020F0502020204030204" pitchFamily="34" charset="0"/>
                        <a:cs typeface="Times New Roman" panose="02020603050405020304" pitchFamily="18" charset="0"/>
                      </a:endParaRPr>
                    </a:p>
                  </a:txBody>
                  <a:tcPr marL="44450" marR="44450" marT="0" marB="0" anchor="b"/>
                </a:tc>
              </a:tr>
              <a:tr h="417646">
                <a:tc gridSpan="5">
                  <a:txBody>
                    <a:bodyPr/>
                    <a:lstStyle/>
                    <a:p>
                      <a:pPr>
                        <a:lnSpc>
                          <a:spcPct val="115000"/>
                        </a:lnSpc>
                        <a:spcAft>
                          <a:spcPts val="0"/>
                        </a:spcAft>
                      </a:pPr>
                      <a:r>
                        <a:rPr lang="pl-PL" sz="1800" dirty="0">
                          <a:effectLst/>
                        </a:rPr>
                        <a:t>* istotne statystycznie na poziomie 0,05</a:t>
                      </a:r>
                      <a:endParaRPr lang="pl-PL"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r>
            </a:tbl>
          </a:graphicData>
        </a:graphic>
      </p:graphicFrame>
    </p:spTree>
    <p:extLst>
      <p:ext uri="{BB962C8B-B14F-4D97-AF65-F5344CB8AC3E}">
        <p14:creationId xmlns:p14="http://schemas.microsoft.com/office/powerpoint/2010/main" val="71921219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txBox="1">
            <a:spLocks noChangeArrowheads="1"/>
          </p:cNvSpPr>
          <p:nvPr/>
        </p:nvSpPr>
        <p:spPr>
          <a:xfrm>
            <a:off x="457200" y="1448243"/>
            <a:ext cx="8229600" cy="1143000"/>
          </a:xfrm>
          <a:prstGeom prst="rect">
            <a:avLst/>
          </a:prstGeom>
        </p:spPr>
        <p:txBody>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pl-PL" altLang="pl-PL" sz="4000" dirty="0" smtClean="0"/>
              <a:t>Agenda</a:t>
            </a:r>
            <a:endParaRPr lang="pl-PL" altLang="pl-PL" sz="4000" dirty="0"/>
          </a:p>
        </p:txBody>
      </p:sp>
      <p:sp>
        <p:nvSpPr>
          <p:cNvPr id="5" name="pole tekstowe 4"/>
          <p:cNvSpPr txBox="1"/>
          <p:nvPr/>
        </p:nvSpPr>
        <p:spPr>
          <a:xfrm>
            <a:off x="534380" y="2611716"/>
            <a:ext cx="8075240" cy="1938992"/>
          </a:xfrm>
          <a:prstGeom prst="rect">
            <a:avLst/>
          </a:prstGeom>
          <a:noFill/>
        </p:spPr>
        <p:txBody>
          <a:bodyPr wrap="square" rtlCol="0">
            <a:spAutoFit/>
          </a:bodyPr>
          <a:lstStyle/>
          <a:p>
            <a:pPr marL="342900" indent="-342900">
              <a:buFont typeface="Arial" panose="020B0604020202020204" pitchFamily="34" charset="0"/>
              <a:buChar char="•"/>
            </a:pPr>
            <a:r>
              <a:rPr lang="pl-PL" sz="2400" dirty="0"/>
              <a:t>Cel pracy</a:t>
            </a:r>
            <a:endParaRPr lang="en-US" sz="2400" dirty="0"/>
          </a:p>
          <a:p>
            <a:pPr marL="342900" indent="-342900">
              <a:buFont typeface="Arial" panose="020B0604020202020204" pitchFamily="34" charset="0"/>
              <a:buChar char="•"/>
            </a:pPr>
            <a:r>
              <a:rPr lang="pl-PL" sz="2400" dirty="0"/>
              <a:t>Hipoteza</a:t>
            </a:r>
            <a:endParaRPr lang="en-US" sz="2400" dirty="0"/>
          </a:p>
          <a:p>
            <a:pPr marL="342900" indent="-342900">
              <a:buFont typeface="Arial" panose="020B0604020202020204" pitchFamily="34" charset="0"/>
              <a:buChar char="•"/>
            </a:pPr>
            <a:r>
              <a:rPr lang="pl-PL" sz="2400" dirty="0"/>
              <a:t>Przegląd literatury</a:t>
            </a:r>
            <a:endParaRPr lang="en-US" sz="2400" dirty="0"/>
          </a:p>
          <a:p>
            <a:pPr marL="342900" indent="-342900">
              <a:buFont typeface="Arial" panose="020B0604020202020204" pitchFamily="34" charset="0"/>
              <a:buChar char="•"/>
            </a:pPr>
            <a:r>
              <a:rPr lang="pl-PL" sz="2400" dirty="0" smtClean="0"/>
              <a:t>Badanie (część I </a:t>
            </a:r>
            <a:r>
              <a:rPr lang="pl-PL" sz="2400" dirty="0" err="1" smtClean="0"/>
              <a:t>i</a:t>
            </a:r>
            <a:r>
              <a:rPr lang="pl-PL" sz="2400" dirty="0" smtClean="0"/>
              <a:t> II)</a:t>
            </a:r>
            <a:endParaRPr lang="en-US" sz="2400" dirty="0"/>
          </a:p>
          <a:p>
            <a:pPr marL="342900" indent="-342900">
              <a:buFont typeface="Arial" panose="020B0604020202020204" pitchFamily="34" charset="0"/>
              <a:buChar char="•"/>
            </a:pPr>
            <a:r>
              <a:rPr lang="pl-PL" sz="2400" dirty="0"/>
              <a:t>Wnioski</a:t>
            </a:r>
            <a:endParaRPr lang="en-US" sz="2400" dirty="0"/>
          </a:p>
        </p:txBody>
      </p:sp>
    </p:spTree>
    <p:extLst>
      <p:ext uri="{BB962C8B-B14F-4D97-AF65-F5344CB8AC3E}">
        <p14:creationId xmlns:p14="http://schemas.microsoft.com/office/powerpoint/2010/main" val="101747367"/>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txBox="1">
            <a:spLocks noChangeArrowheads="1"/>
          </p:cNvSpPr>
          <p:nvPr/>
        </p:nvSpPr>
        <p:spPr>
          <a:xfrm>
            <a:off x="457200" y="1448243"/>
            <a:ext cx="8229600" cy="900637"/>
          </a:xfrm>
          <a:prstGeom prst="rect">
            <a:avLst/>
          </a:prstGeom>
        </p:spPr>
        <p:txBody>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pl-PL" sz="4000" dirty="0"/>
              <a:t>Jednoczynnikowa ANOVA</a:t>
            </a:r>
          </a:p>
        </p:txBody>
      </p:sp>
      <p:sp>
        <p:nvSpPr>
          <p:cNvPr id="2" name="pole tekstowe 1"/>
          <p:cNvSpPr txBox="1">
            <a:spLocks/>
          </p:cNvSpPr>
          <p:nvPr/>
        </p:nvSpPr>
        <p:spPr>
          <a:xfrm>
            <a:off x="611560" y="2420888"/>
            <a:ext cx="7848872" cy="3744416"/>
          </a:xfrm>
          <a:prstGeom prst="rect">
            <a:avLst/>
          </a:prstGeom>
          <a:noFill/>
        </p:spPr>
        <p:txBody>
          <a:bodyPr wrap="square" rtlCol="0">
            <a:noAutofit/>
          </a:bodyPr>
          <a:lstStyle/>
          <a:p>
            <a:r>
              <a:rPr lang="pl-PL" sz="2000" dirty="0"/>
              <a:t>Jednoczynnikowa ANOVA nie pozwoliła na odrzucenie hipotezy zerowej o równości średnich, dlatego też przeprowadzono dalsze, bardziej rygorystyczne testy. </a:t>
            </a:r>
          </a:p>
        </p:txBody>
      </p:sp>
    </p:spTree>
    <p:extLst>
      <p:ext uri="{BB962C8B-B14F-4D97-AF65-F5344CB8AC3E}">
        <p14:creationId xmlns:p14="http://schemas.microsoft.com/office/powerpoint/2010/main" val="3297469475"/>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ela 2"/>
          <p:cNvGraphicFramePr>
            <a:graphicFrameLocks noGrp="1"/>
          </p:cNvGraphicFramePr>
          <p:nvPr/>
        </p:nvGraphicFramePr>
        <p:xfrm>
          <a:off x="1835696" y="2351375"/>
          <a:ext cx="5544617" cy="4032450"/>
        </p:xfrm>
        <a:graphic>
          <a:graphicData uri="http://schemas.openxmlformats.org/drawingml/2006/table">
            <a:tbl>
              <a:tblPr firstRow="1" firstCol="1" bandRow="1">
                <a:tableStyleId>{5C22544A-7EE6-4342-B048-85BDC9FD1C3A}</a:tableStyleId>
              </a:tblPr>
              <a:tblGrid>
                <a:gridCol w="1048816"/>
                <a:gridCol w="710251"/>
                <a:gridCol w="1430314"/>
                <a:gridCol w="1177618"/>
                <a:gridCol w="1177618"/>
              </a:tblGrid>
              <a:tr h="403245">
                <a:tc>
                  <a:txBody>
                    <a:bodyPr/>
                    <a:lstStyle/>
                    <a:p>
                      <a:pPr>
                        <a:lnSpc>
                          <a:spcPct val="115000"/>
                        </a:lnSpc>
                        <a:spcAft>
                          <a:spcPts val="0"/>
                        </a:spcAft>
                      </a:pPr>
                      <a:r>
                        <a:rPr lang="pl-PL" sz="1800" dirty="0">
                          <a:effectLst/>
                        </a:rPr>
                        <a:t> </a:t>
                      </a:r>
                      <a:endParaRPr lang="pl-PL"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gridSpan="2">
                  <a:txBody>
                    <a:bodyPr/>
                    <a:lstStyle/>
                    <a:p>
                      <a:pPr algn="ctr">
                        <a:lnSpc>
                          <a:spcPct val="115000"/>
                        </a:lnSpc>
                        <a:spcAft>
                          <a:spcPts val="0"/>
                        </a:spcAft>
                      </a:pPr>
                      <a:r>
                        <a:rPr lang="pl-PL" sz="1800">
                          <a:effectLst/>
                        </a:rPr>
                        <a:t>okresy A i B1</a:t>
                      </a:r>
                      <a:endParaRPr lang="pl-PL" sz="18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hMerge="1">
                  <a:txBody>
                    <a:bodyPr/>
                    <a:lstStyle/>
                    <a:p>
                      <a:endParaRPr lang="pl-PL"/>
                    </a:p>
                  </a:txBody>
                  <a:tcPr/>
                </a:tc>
                <a:tc gridSpan="2">
                  <a:txBody>
                    <a:bodyPr/>
                    <a:lstStyle/>
                    <a:p>
                      <a:pPr algn="ctr">
                        <a:lnSpc>
                          <a:spcPct val="115000"/>
                        </a:lnSpc>
                        <a:spcAft>
                          <a:spcPts val="0"/>
                        </a:spcAft>
                      </a:pPr>
                      <a:r>
                        <a:rPr lang="pl-PL" sz="1800">
                          <a:effectLst/>
                        </a:rPr>
                        <a:t>okresy A i B2</a:t>
                      </a:r>
                      <a:endParaRPr lang="pl-PL" sz="18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hMerge="1">
                  <a:txBody>
                    <a:bodyPr/>
                    <a:lstStyle/>
                    <a:p>
                      <a:endParaRPr lang="pl-PL"/>
                    </a:p>
                  </a:txBody>
                  <a:tcPr/>
                </a:tc>
              </a:tr>
              <a:tr h="403245">
                <a:tc>
                  <a:txBody>
                    <a:bodyPr/>
                    <a:lstStyle/>
                    <a:p>
                      <a:pPr>
                        <a:lnSpc>
                          <a:spcPct val="115000"/>
                        </a:lnSpc>
                        <a:spcAft>
                          <a:spcPts val="0"/>
                        </a:spcAft>
                      </a:pPr>
                      <a:r>
                        <a:rPr lang="pl-PL" sz="1800">
                          <a:effectLst/>
                        </a:rPr>
                        <a:t> </a:t>
                      </a:r>
                      <a:endParaRPr lang="pl-PL" sz="18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a:txBody>
                    <a:bodyPr/>
                    <a:lstStyle/>
                    <a:p>
                      <a:pPr>
                        <a:lnSpc>
                          <a:spcPct val="115000"/>
                        </a:lnSpc>
                        <a:spcAft>
                          <a:spcPts val="0"/>
                        </a:spcAft>
                      </a:pPr>
                      <a:r>
                        <a:rPr lang="pl-PL" sz="1800" dirty="0">
                          <a:effectLst/>
                        </a:rPr>
                        <a:t>F</a:t>
                      </a:r>
                      <a:endParaRPr lang="pl-PL"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a:txBody>
                    <a:bodyPr/>
                    <a:lstStyle/>
                    <a:p>
                      <a:pPr>
                        <a:lnSpc>
                          <a:spcPct val="115000"/>
                        </a:lnSpc>
                        <a:spcAft>
                          <a:spcPts val="0"/>
                        </a:spcAft>
                      </a:pPr>
                      <a:r>
                        <a:rPr lang="pl-PL" sz="1800">
                          <a:effectLst/>
                        </a:rPr>
                        <a:t>Istotność</a:t>
                      </a:r>
                      <a:endParaRPr lang="pl-PL" sz="18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a:txBody>
                    <a:bodyPr/>
                    <a:lstStyle/>
                    <a:p>
                      <a:pPr>
                        <a:lnSpc>
                          <a:spcPct val="115000"/>
                        </a:lnSpc>
                        <a:spcAft>
                          <a:spcPts val="0"/>
                        </a:spcAft>
                      </a:pPr>
                      <a:r>
                        <a:rPr lang="pl-PL" sz="1800">
                          <a:effectLst/>
                        </a:rPr>
                        <a:t>F</a:t>
                      </a:r>
                      <a:endParaRPr lang="pl-PL" sz="18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a:txBody>
                    <a:bodyPr/>
                    <a:lstStyle/>
                    <a:p>
                      <a:pPr>
                        <a:lnSpc>
                          <a:spcPct val="115000"/>
                        </a:lnSpc>
                        <a:spcAft>
                          <a:spcPts val="0"/>
                        </a:spcAft>
                      </a:pPr>
                      <a:r>
                        <a:rPr lang="pl-PL" sz="1800">
                          <a:effectLst/>
                        </a:rPr>
                        <a:t>Istotność</a:t>
                      </a:r>
                      <a:endParaRPr lang="pl-PL" sz="18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r>
              <a:tr h="403245">
                <a:tc>
                  <a:txBody>
                    <a:bodyPr/>
                    <a:lstStyle/>
                    <a:p>
                      <a:pPr>
                        <a:lnSpc>
                          <a:spcPct val="115000"/>
                        </a:lnSpc>
                        <a:spcAft>
                          <a:spcPts val="0"/>
                        </a:spcAft>
                      </a:pPr>
                      <a:r>
                        <a:rPr lang="pl-PL" sz="1800">
                          <a:effectLst/>
                        </a:rPr>
                        <a:t>DekaE</a:t>
                      </a:r>
                      <a:endParaRPr lang="pl-PL" sz="18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a:txBody>
                    <a:bodyPr/>
                    <a:lstStyle/>
                    <a:p>
                      <a:pPr algn="r">
                        <a:lnSpc>
                          <a:spcPct val="115000"/>
                        </a:lnSpc>
                        <a:spcAft>
                          <a:spcPts val="0"/>
                        </a:spcAft>
                      </a:pPr>
                      <a:r>
                        <a:rPr lang="pl-PL" sz="1800" dirty="0">
                          <a:effectLst/>
                        </a:rPr>
                        <a:t>0,72</a:t>
                      </a:r>
                      <a:endParaRPr lang="pl-PL"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a:txBody>
                    <a:bodyPr/>
                    <a:lstStyle/>
                    <a:p>
                      <a:pPr algn="r">
                        <a:lnSpc>
                          <a:spcPct val="115000"/>
                        </a:lnSpc>
                        <a:spcAft>
                          <a:spcPts val="0"/>
                        </a:spcAft>
                      </a:pPr>
                      <a:r>
                        <a:rPr lang="pl-PL" sz="1800">
                          <a:effectLst/>
                        </a:rPr>
                        <a:t>0,399</a:t>
                      </a:r>
                      <a:endParaRPr lang="pl-PL" sz="18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a:txBody>
                    <a:bodyPr/>
                    <a:lstStyle/>
                    <a:p>
                      <a:pPr algn="r">
                        <a:lnSpc>
                          <a:spcPct val="115000"/>
                        </a:lnSpc>
                        <a:spcAft>
                          <a:spcPts val="0"/>
                        </a:spcAft>
                      </a:pPr>
                      <a:r>
                        <a:rPr lang="pl-PL" sz="1800">
                          <a:effectLst/>
                        </a:rPr>
                        <a:t>0,482</a:t>
                      </a:r>
                      <a:endParaRPr lang="pl-PL" sz="18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a:txBody>
                    <a:bodyPr/>
                    <a:lstStyle/>
                    <a:p>
                      <a:pPr algn="r">
                        <a:lnSpc>
                          <a:spcPct val="115000"/>
                        </a:lnSpc>
                        <a:spcAft>
                          <a:spcPts val="0"/>
                        </a:spcAft>
                      </a:pPr>
                      <a:r>
                        <a:rPr lang="pl-PL" sz="1800">
                          <a:effectLst/>
                        </a:rPr>
                        <a:t>0,49</a:t>
                      </a:r>
                      <a:endParaRPr lang="pl-PL" sz="18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r>
              <a:tr h="403245">
                <a:tc>
                  <a:txBody>
                    <a:bodyPr/>
                    <a:lstStyle/>
                    <a:p>
                      <a:pPr>
                        <a:lnSpc>
                          <a:spcPct val="115000"/>
                        </a:lnSpc>
                        <a:spcAft>
                          <a:spcPts val="0"/>
                        </a:spcAft>
                      </a:pPr>
                      <a:r>
                        <a:rPr lang="pl-PL" sz="1800">
                          <a:effectLst/>
                        </a:rPr>
                        <a:t>DekaG</a:t>
                      </a:r>
                      <a:endParaRPr lang="pl-PL" sz="18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a:txBody>
                    <a:bodyPr/>
                    <a:lstStyle/>
                    <a:p>
                      <a:pPr algn="r">
                        <a:lnSpc>
                          <a:spcPct val="115000"/>
                        </a:lnSpc>
                        <a:spcAft>
                          <a:spcPts val="0"/>
                        </a:spcAft>
                      </a:pPr>
                      <a:r>
                        <a:rPr lang="pl-PL" sz="1800">
                          <a:effectLst/>
                        </a:rPr>
                        <a:t>0,26</a:t>
                      </a:r>
                      <a:endParaRPr lang="pl-PL" sz="18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a:txBody>
                    <a:bodyPr/>
                    <a:lstStyle/>
                    <a:p>
                      <a:pPr algn="r">
                        <a:lnSpc>
                          <a:spcPct val="115000"/>
                        </a:lnSpc>
                        <a:spcAft>
                          <a:spcPts val="0"/>
                        </a:spcAft>
                      </a:pPr>
                      <a:r>
                        <a:rPr lang="pl-PL" sz="1800" dirty="0">
                          <a:effectLst/>
                        </a:rPr>
                        <a:t>0,61</a:t>
                      </a:r>
                      <a:endParaRPr lang="pl-PL"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a:txBody>
                    <a:bodyPr/>
                    <a:lstStyle/>
                    <a:p>
                      <a:pPr algn="r">
                        <a:lnSpc>
                          <a:spcPct val="115000"/>
                        </a:lnSpc>
                        <a:spcAft>
                          <a:spcPts val="0"/>
                        </a:spcAft>
                      </a:pPr>
                      <a:r>
                        <a:rPr lang="pl-PL" sz="1800">
                          <a:effectLst/>
                        </a:rPr>
                        <a:t>0,06</a:t>
                      </a:r>
                      <a:endParaRPr lang="pl-PL" sz="18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a:txBody>
                    <a:bodyPr/>
                    <a:lstStyle/>
                    <a:p>
                      <a:pPr algn="r">
                        <a:lnSpc>
                          <a:spcPct val="115000"/>
                        </a:lnSpc>
                        <a:spcAft>
                          <a:spcPts val="0"/>
                        </a:spcAft>
                      </a:pPr>
                      <a:r>
                        <a:rPr lang="pl-PL" sz="1800">
                          <a:effectLst/>
                        </a:rPr>
                        <a:t>0,808</a:t>
                      </a:r>
                      <a:endParaRPr lang="pl-PL" sz="18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r>
              <a:tr h="403245">
                <a:tc>
                  <a:txBody>
                    <a:bodyPr/>
                    <a:lstStyle/>
                    <a:p>
                      <a:pPr>
                        <a:lnSpc>
                          <a:spcPct val="115000"/>
                        </a:lnSpc>
                        <a:spcAft>
                          <a:spcPts val="0"/>
                        </a:spcAft>
                      </a:pPr>
                      <a:r>
                        <a:rPr lang="pl-PL" sz="1800">
                          <a:effectLst/>
                        </a:rPr>
                        <a:t>UniE</a:t>
                      </a:r>
                      <a:endParaRPr lang="pl-PL" sz="18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a:txBody>
                    <a:bodyPr/>
                    <a:lstStyle/>
                    <a:p>
                      <a:pPr algn="r">
                        <a:lnSpc>
                          <a:spcPct val="115000"/>
                        </a:lnSpc>
                        <a:spcAft>
                          <a:spcPts val="0"/>
                        </a:spcAft>
                      </a:pPr>
                      <a:r>
                        <a:rPr lang="pl-PL" sz="1800">
                          <a:effectLst/>
                        </a:rPr>
                        <a:t>1,1</a:t>
                      </a:r>
                      <a:endParaRPr lang="pl-PL" sz="18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a:txBody>
                    <a:bodyPr/>
                    <a:lstStyle/>
                    <a:p>
                      <a:pPr algn="r">
                        <a:lnSpc>
                          <a:spcPct val="115000"/>
                        </a:lnSpc>
                        <a:spcAft>
                          <a:spcPts val="0"/>
                        </a:spcAft>
                      </a:pPr>
                      <a:r>
                        <a:rPr lang="pl-PL" sz="1800" dirty="0">
                          <a:effectLst/>
                        </a:rPr>
                        <a:t>0,296</a:t>
                      </a:r>
                      <a:endParaRPr lang="pl-PL"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a:txBody>
                    <a:bodyPr/>
                    <a:lstStyle/>
                    <a:p>
                      <a:pPr algn="r">
                        <a:lnSpc>
                          <a:spcPct val="115000"/>
                        </a:lnSpc>
                        <a:spcAft>
                          <a:spcPts val="0"/>
                        </a:spcAft>
                      </a:pPr>
                      <a:r>
                        <a:rPr lang="pl-PL" sz="1800">
                          <a:effectLst/>
                        </a:rPr>
                        <a:t>0,651</a:t>
                      </a:r>
                      <a:endParaRPr lang="pl-PL" sz="18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a:txBody>
                    <a:bodyPr/>
                    <a:lstStyle/>
                    <a:p>
                      <a:pPr algn="r">
                        <a:lnSpc>
                          <a:spcPct val="115000"/>
                        </a:lnSpc>
                        <a:spcAft>
                          <a:spcPts val="0"/>
                        </a:spcAft>
                      </a:pPr>
                      <a:r>
                        <a:rPr lang="pl-PL" sz="1800">
                          <a:effectLst/>
                        </a:rPr>
                        <a:t>0,423</a:t>
                      </a:r>
                      <a:endParaRPr lang="pl-PL" sz="18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r>
              <a:tr h="403245">
                <a:tc>
                  <a:txBody>
                    <a:bodyPr/>
                    <a:lstStyle/>
                    <a:p>
                      <a:pPr>
                        <a:lnSpc>
                          <a:spcPct val="115000"/>
                        </a:lnSpc>
                        <a:spcAft>
                          <a:spcPts val="0"/>
                        </a:spcAft>
                      </a:pPr>
                      <a:r>
                        <a:rPr lang="pl-PL" sz="1800">
                          <a:effectLst/>
                        </a:rPr>
                        <a:t>UniD</a:t>
                      </a:r>
                      <a:endParaRPr lang="pl-PL" sz="18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a:txBody>
                    <a:bodyPr/>
                    <a:lstStyle/>
                    <a:p>
                      <a:pPr algn="r">
                        <a:lnSpc>
                          <a:spcPct val="115000"/>
                        </a:lnSpc>
                        <a:spcAft>
                          <a:spcPts val="0"/>
                        </a:spcAft>
                      </a:pPr>
                      <a:r>
                        <a:rPr lang="pl-PL" sz="1800">
                          <a:effectLst/>
                        </a:rPr>
                        <a:t>0,05</a:t>
                      </a:r>
                      <a:endParaRPr lang="pl-PL" sz="18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a:txBody>
                    <a:bodyPr/>
                    <a:lstStyle/>
                    <a:p>
                      <a:pPr algn="r">
                        <a:lnSpc>
                          <a:spcPct val="115000"/>
                        </a:lnSpc>
                        <a:spcAft>
                          <a:spcPts val="0"/>
                        </a:spcAft>
                      </a:pPr>
                      <a:r>
                        <a:rPr lang="pl-PL" sz="1800">
                          <a:effectLst/>
                        </a:rPr>
                        <a:t>0,817</a:t>
                      </a:r>
                      <a:endParaRPr lang="pl-PL" sz="18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a:txBody>
                    <a:bodyPr/>
                    <a:lstStyle/>
                    <a:p>
                      <a:pPr algn="r">
                        <a:lnSpc>
                          <a:spcPct val="115000"/>
                        </a:lnSpc>
                        <a:spcAft>
                          <a:spcPts val="0"/>
                        </a:spcAft>
                      </a:pPr>
                      <a:r>
                        <a:rPr lang="pl-PL" sz="1800" dirty="0">
                          <a:effectLst/>
                        </a:rPr>
                        <a:t>0,027</a:t>
                      </a:r>
                      <a:endParaRPr lang="pl-PL"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a:txBody>
                    <a:bodyPr/>
                    <a:lstStyle/>
                    <a:p>
                      <a:pPr algn="r">
                        <a:lnSpc>
                          <a:spcPct val="115000"/>
                        </a:lnSpc>
                        <a:spcAft>
                          <a:spcPts val="0"/>
                        </a:spcAft>
                      </a:pPr>
                      <a:r>
                        <a:rPr lang="pl-PL" sz="1800">
                          <a:effectLst/>
                        </a:rPr>
                        <a:t>0,871</a:t>
                      </a:r>
                      <a:endParaRPr lang="pl-PL" sz="18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r>
              <a:tr h="403245">
                <a:tc>
                  <a:txBody>
                    <a:bodyPr/>
                    <a:lstStyle/>
                    <a:p>
                      <a:pPr>
                        <a:lnSpc>
                          <a:spcPct val="115000"/>
                        </a:lnSpc>
                        <a:spcAft>
                          <a:spcPts val="0"/>
                        </a:spcAft>
                      </a:pPr>
                      <a:r>
                        <a:rPr lang="pl-PL" sz="1800">
                          <a:effectLst/>
                        </a:rPr>
                        <a:t>UniG</a:t>
                      </a:r>
                      <a:endParaRPr lang="pl-PL" sz="18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a:txBody>
                    <a:bodyPr/>
                    <a:lstStyle/>
                    <a:p>
                      <a:pPr algn="r">
                        <a:lnSpc>
                          <a:spcPct val="115000"/>
                        </a:lnSpc>
                        <a:spcAft>
                          <a:spcPts val="0"/>
                        </a:spcAft>
                      </a:pPr>
                      <a:r>
                        <a:rPr lang="pl-PL" sz="1800">
                          <a:effectLst/>
                        </a:rPr>
                        <a:t>0,01</a:t>
                      </a:r>
                      <a:endParaRPr lang="pl-PL" sz="18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a:txBody>
                    <a:bodyPr/>
                    <a:lstStyle/>
                    <a:p>
                      <a:pPr algn="r">
                        <a:lnSpc>
                          <a:spcPct val="115000"/>
                        </a:lnSpc>
                        <a:spcAft>
                          <a:spcPts val="0"/>
                        </a:spcAft>
                      </a:pPr>
                      <a:r>
                        <a:rPr lang="pl-PL" sz="1800">
                          <a:effectLst/>
                        </a:rPr>
                        <a:t>0,925</a:t>
                      </a:r>
                      <a:endParaRPr lang="pl-PL" sz="18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a:txBody>
                    <a:bodyPr/>
                    <a:lstStyle/>
                    <a:p>
                      <a:pPr algn="r">
                        <a:lnSpc>
                          <a:spcPct val="115000"/>
                        </a:lnSpc>
                        <a:spcAft>
                          <a:spcPts val="0"/>
                        </a:spcAft>
                      </a:pPr>
                      <a:r>
                        <a:rPr lang="pl-PL" sz="1800" dirty="0">
                          <a:effectLst/>
                        </a:rPr>
                        <a:t>0,339</a:t>
                      </a:r>
                      <a:endParaRPr lang="pl-PL"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a:txBody>
                    <a:bodyPr/>
                    <a:lstStyle/>
                    <a:p>
                      <a:pPr algn="r">
                        <a:lnSpc>
                          <a:spcPct val="115000"/>
                        </a:lnSpc>
                        <a:spcAft>
                          <a:spcPts val="0"/>
                        </a:spcAft>
                      </a:pPr>
                      <a:r>
                        <a:rPr lang="pl-PL" sz="1800">
                          <a:effectLst/>
                        </a:rPr>
                        <a:t>0,562</a:t>
                      </a:r>
                      <a:endParaRPr lang="pl-PL" sz="18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r>
              <a:tr h="403245">
                <a:tc>
                  <a:txBody>
                    <a:bodyPr/>
                    <a:lstStyle/>
                    <a:p>
                      <a:pPr>
                        <a:lnSpc>
                          <a:spcPct val="115000"/>
                        </a:lnSpc>
                        <a:spcAft>
                          <a:spcPts val="0"/>
                        </a:spcAft>
                      </a:pPr>
                      <a:r>
                        <a:rPr lang="pl-PL" sz="1800">
                          <a:effectLst/>
                        </a:rPr>
                        <a:t>UniIRE</a:t>
                      </a:r>
                      <a:endParaRPr lang="pl-PL" sz="18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a:txBody>
                    <a:bodyPr/>
                    <a:lstStyle/>
                    <a:p>
                      <a:pPr algn="r">
                        <a:lnSpc>
                          <a:spcPct val="115000"/>
                        </a:lnSpc>
                        <a:spcAft>
                          <a:spcPts val="0"/>
                        </a:spcAft>
                      </a:pPr>
                      <a:r>
                        <a:rPr lang="pl-PL" sz="1800">
                          <a:effectLst/>
                        </a:rPr>
                        <a:t>0,4</a:t>
                      </a:r>
                      <a:endParaRPr lang="pl-PL" sz="18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a:txBody>
                    <a:bodyPr/>
                    <a:lstStyle/>
                    <a:p>
                      <a:pPr algn="r">
                        <a:lnSpc>
                          <a:spcPct val="115000"/>
                        </a:lnSpc>
                        <a:spcAft>
                          <a:spcPts val="0"/>
                        </a:spcAft>
                      </a:pPr>
                      <a:r>
                        <a:rPr lang="pl-PL" sz="1800">
                          <a:effectLst/>
                        </a:rPr>
                        <a:t>0,527</a:t>
                      </a:r>
                      <a:endParaRPr lang="pl-PL" sz="18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a:txBody>
                    <a:bodyPr/>
                    <a:lstStyle/>
                    <a:p>
                      <a:pPr algn="r">
                        <a:lnSpc>
                          <a:spcPct val="115000"/>
                        </a:lnSpc>
                        <a:spcAft>
                          <a:spcPts val="0"/>
                        </a:spcAft>
                      </a:pPr>
                      <a:r>
                        <a:rPr lang="pl-PL" sz="1800">
                          <a:effectLst/>
                        </a:rPr>
                        <a:t>0,642</a:t>
                      </a:r>
                      <a:endParaRPr lang="pl-PL" sz="18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a:txBody>
                    <a:bodyPr/>
                    <a:lstStyle/>
                    <a:p>
                      <a:pPr algn="r">
                        <a:lnSpc>
                          <a:spcPct val="115000"/>
                        </a:lnSpc>
                        <a:spcAft>
                          <a:spcPts val="0"/>
                        </a:spcAft>
                      </a:pPr>
                      <a:r>
                        <a:rPr lang="pl-PL" sz="1800">
                          <a:effectLst/>
                        </a:rPr>
                        <a:t>0,426</a:t>
                      </a:r>
                      <a:endParaRPr lang="pl-PL" sz="18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r>
              <a:tr h="403245">
                <a:tc>
                  <a:txBody>
                    <a:bodyPr/>
                    <a:lstStyle/>
                    <a:p>
                      <a:pPr>
                        <a:lnSpc>
                          <a:spcPct val="115000"/>
                        </a:lnSpc>
                      </a:pPr>
                      <a:endParaRPr lang="pl-PL" sz="1800">
                        <a:effectLst/>
                        <a:latin typeface="Calibri" panose="020F0502020204030204" pitchFamily="34" charset="0"/>
                        <a:cs typeface="Times New Roman" panose="02020603050405020304" pitchFamily="18" charset="0"/>
                      </a:endParaRPr>
                    </a:p>
                  </a:txBody>
                  <a:tcPr marL="44450" marR="44450" marT="0" marB="0" anchor="b"/>
                </a:tc>
                <a:tc>
                  <a:txBody>
                    <a:bodyPr/>
                    <a:lstStyle/>
                    <a:p>
                      <a:pPr>
                        <a:lnSpc>
                          <a:spcPct val="115000"/>
                        </a:lnSpc>
                      </a:pPr>
                      <a:endParaRPr lang="pl-PL" sz="1800">
                        <a:effectLst/>
                        <a:latin typeface="Calibri" panose="020F0502020204030204" pitchFamily="34" charset="0"/>
                        <a:cs typeface="Times New Roman" panose="02020603050405020304" pitchFamily="18" charset="0"/>
                      </a:endParaRPr>
                    </a:p>
                  </a:txBody>
                  <a:tcPr marL="44450" marR="44450" marT="0" marB="0" anchor="b"/>
                </a:tc>
                <a:tc>
                  <a:txBody>
                    <a:bodyPr/>
                    <a:lstStyle/>
                    <a:p>
                      <a:pPr>
                        <a:lnSpc>
                          <a:spcPct val="115000"/>
                        </a:lnSpc>
                      </a:pPr>
                      <a:endParaRPr lang="pl-PL" sz="1800">
                        <a:effectLst/>
                        <a:latin typeface="Calibri" panose="020F0502020204030204" pitchFamily="34" charset="0"/>
                        <a:cs typeface="Times New Roman" panose="02020603050405020304" pitchFamily="18" charset="0"/>
                      </a:endParaRPr>
                    </a:p>
                  </a:txBody>
                  <a:tcPr marL="44450" marR="44450" marT="0" marB="0" anchor="b"/>
                </a:tc>
                <a:tc>
                  <a:txBody>
                    <a:bodyPr/>
                    <a:lstStyle/>
                    <a:p>
                      <a:pPr>
                        <a:lnSpc>
                          <a:spcPct val="115000"/>
                        </a:lnSpc>
                      </a:pPr>
                      <a:endParaRPr lang="pl-PL" sz="1800" dirty="0">
                        <a:effectLst/>
                        <a:latin typeface="Calibri" panose="020F0502020204030204" pitchFamily="34" charset="0"/>
                        <a:cs typeface="Times New Roman" panose="02020603050405020304" pitchFamily="18" charset="0"/>
                      </a:endParaRPr>
                    </a:p>
                  </a:txBody>
                  <a:tcPr marL="44450" marR="44450" marT="0" marB="0" anchor="b"/>
                </a:tc>
                <a:tc>
                  <a:txBody>
                    <a:bodyPr/>
                    <a:lstStyle/>
                    <a:p>
                      <a:pPr>
                        <a:lnSpc>
                          <a:spcPct val="115000"/>
                        </a:lnSpc>
                      </a:pPr>
                      <a:endParaRPr lang="pl-PL" sz="1800" dirty="0">
                        <a:effectLst/>
                        <a:latin typeface="Calibri" panose="020F0502020204030204" pitchFamily="34" charset="0"/>
                        <a:cs typeface="Times New Roman" panose="02020603050405020304" pitchFamily="18" charset="0"/>
                      </a:endParaRPr>
                    </a:p>
                  </a:txBody>
                  <a:tcPr marL="44450" marR="44450" marT="0" marB="0" anchor="b"/>
                </a:tc>
              </a:tr>
              <a:tr h="403245">
                <a:tc gridSpan="5">
                  <a:txBody>
                    <a:bodyPr/>
                    <a:lstStyle/>
                    <a:p>
                      <a:pPr>
                        <a:lnSpc>
                          <a:spcPct val="115000"/>
                        </a:lnSpc>
                        <a:spcAft>
                          <a:spcPts val="0"/>
                        </a:spcAft>
                      </a:pPr>
                      <a:r>
                        <a:rPr lang="pl-PL" sz="1800" dirty="0">
                          <a:effectLst/>
                        </a:rPr>
                        <a:t>* istotne statystycznie na poziomie 0,05</a:t>
                      </a:r>
                      <a:endParaRPr lang="pl-PL"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r>
            </a:tbl>
          </a:graphicData>
        </a:graphic>
      </p:graphicFrame>
      <p:sp>
        <p:nvSpPr>
          <p:cNvPr id="7" name="Rectangle 2"/>
          <p:cNvSpPr txBox="1">
            <a:spLocks noChangeArrowheads="1"/>
          </p:cNvSpPr>
          <p:nvPr/>
        </p:nvSpPr>
        <p:spPr>
          <a:xfrm>
            <a:off x="457200" y="1448243"/>
            <a:ext cx="8229600" cy="900637"/>
          </a:xfrm>
          <a:prstGeom prst="rect">
            <a:avLst/>
          </a:prstGeom>
        </p:spPr>
        <p:txBody>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pl-PL" sz="4000" dirty="0"/>
              <a:t>Jednoczynnikowa ANOVA</a:t>
            </a:r>
          </a:p>
        </p:txBody>
      </p:sp>
    </p:spTree>
    <p:extLst>
      <p:ext uri="{BB962C8B-B14F-4D97-AF65-F5344CB8AC3E}">
        <p14:creationId xmlns:p14="http://schemas.microsoft.com/office/powerpoint/2010/main" val="2790048863"/>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txBox="1">
            <a:spLocks noChangeArrowheads="1"/>
          </p:cNvSpPr>
          <p:nvPr/>
        </p:nvSpPr>
        <p:spPr>
          <a:xfrm>
            <a:off x="457200" y="1448243"/>
            <a:ext cx="8229600" cy="900637"/>
          </a:xfrm>
          <a:prstGeom prst="rect">
            <a:avLst/>
          </a:prstGeom>
        </p:spPr>
        <p:txBody>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pl-PL" sz="4000" dirty="0"/>
              <a:t>Mocne testy równości średnich </a:t>
            </a:r>
            <a:r>
              <a:rPr lang="pl-PL" sz="4000" dirty="0" err="1"/>
              <a:t>Welcha</a:t>
            </a:r>
            <a:r>
              <a:rPr lang="pl-PL" sz="4000" dirty="0"/>
              <a:t> i Brown-</a:t>
            </a:r>
            <a:r>
              <a:rPr lang="pl-PL" sz="4000" dirty="0" err="1"/>
              <a:t>Forsythe'a</a:t>
            </a:r>
            <a:endParaRPr lang="pl-PL" sz="4000" dirty="0"/>
          </a:p>
        </p:txBody>
      </p:sp>
      <p:sp>
        <p:nvSpPr>
          <p:cNvPr id="2" name="pole tekstowe 1"/>
          <p:cNvSpPr txBox="1">
            <a:spLocks/>
          </p:cNvSpPr>
          <p:nvPr/>
        </p:nvSpPr>
        <p:spPr>
          <a:xfrm>
            <a:off x="611560" y="2924944"/>
            <a:ext cx="7848872" cy="3240360"/>
          </a:xfrm>
          <a:prstGeom prst="rect">
            <a:avLst/>
          </a:prstGeom>
          <a:noFill/>
        </p:spPr>
        <p:txBody>
          <a:bodyPr wrap="square" rtlCol="0">
            <a:noAutofit/>
          </a:bodyPr>
          <a:lstStyle/>
          <a:p>
            <a:r>
              <a:rPr lang="pl-PL" sz="2000" dirty="0"/>
              <a:t>W żadnym wypadku nie udało się odrzucić hipotezy zerowej o równości średnich. Wyniki badań nie pozwalają na pozytywne zweryfikowanie hipotezy </a:t>
            </a:r>
            <a:r>
              <a:rPr lang="pl-PL" sz="2000" dirty="0" smtClean="0"/>
              <a:t>badawczej.</a:t>
            </a:r>
            <a:endParaRPr lang="pl-PL" sz="2000" dirty="0"/>
          </a:p>
        </p:txBody>
      </p:sp>
    </p:spTree>
    <p:extLst>
      <p:ext uri="{BB962C8B-B14F-4D97-AF65-F5344CB8AC3E}">
        <p14:creationId xmlns:p14="http://schemas.microsoft.com/office/powerpoint/2010/main" val="4103416872"/>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2"/>
          <p:cNvSpPr txBox="1">
            <a:spLocks noChangeArrowheads="1"/>
          </p:cNvSpPr>
          <p:nvPr/>
        </p:nvSpPr>
        <p:spPr>
          <a:xfrm>
            <a:off x="457200" y="1448243"/>
            <a:ext cx="8229600" cy="900637"/>
          </a:xfrm>
          <a:prstGeom prst="rect">
            <a:avLst/>
          </a:prstGeom>
        </p:spPr>
        <p:txBody>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pl-PL" sz="4000" dirty="0"/>
              <a:t>Mocne testy równości średnich </a:t>
            </a:r>
            <a:r>
              <a:rPr lang="pl-PL" sz="4000" dirty="0" err="1"/>
              <a:t>Welcha</a:t>
            </a:r>
            <a:r>
              <a:rPr lang="pl-PL" sz="4000" dirty="0"/>
              <a:t> i Brown-</a:t>
            </a:r>
            <a:r>
              <a:rPr lang="pl-PL" sz="4000" dirty="0" err="1"/>
              <a:t>Forsythe'a</a:t>
            </a:r>
            <a:endParaRPr lang="pl-PL" sz="4000" dirty="0"/>
          </a:p>
        </p:txBody>
      </p:sp>
      <p:graphicFrame>
        <p:nvGraphicFramePr>
          <p:cNvPr id="2" name="Tabela 1"/>
          <p:cNvGraphicFramePr>
            <a:graphicFrameLocks noGrp="1"/>
          </p:cNvGraphicFramePr>
          <p:nvPr>
            <p:extLst>
              <p:ext uri="{D42A27DB-BD31-4B8C-83A1-F6EECF244321}">
                <p14:modId xmlns:p14="http://schemas.microsoft.com/office/powerpoint/2010/main" val="1268186370"/>
              </p:ext>
            </p:extLst>
          </p:nvPr>
        </p:nvGraphicFramePr>
        <p:xfrm>
          <a:off x="611559" y="2780928"/>
          <a:ext cx="7848874" cy="4025664"/>
        </p:xfrm>
        <a:graphic>
          <a:graphicData uri="http://schemas.openxmlformats.org/drawingml/2006/table">
            <a:tbl>
              <a:tblPr firstRow="1" firstCol="1" bandRow="1">
                <a:tableStyleId>{5C22544A-7EE6-4342-B048-85BDC9FD1C3A}</a:tableStyleId>
              </a:tblPr>
              <a:tblGrid>
                <a:gridCol w="936704"/>
                <a:gridCol w="633456"/>
                <a:gridCol w="490014"/>
                <a:gridCol w="1137909"/>
                <a:gridCol w="1276537"/>
                <a:gridCol w="800964"/>
                <a:gridCol w="924189"/>
                <a:gridCol w="724912"/>
                <a:gridCol w="924189"/>
              </a:tblGrid>
              <a:tr h="222564">
                <a:tc>
                  <a:txBody>
                    <a:bodyPr/>
                    <a:lstStyle/>
                    <a:p>
                      <a:pPr>
                        <a:lnSpc>
                          <a:spcPct val="115000"/>
                        </a:lnSpc>
                        <a:spcAft>
                          <a:spcPts val="0"/>
                        </a:spcAft>
                      </a:pPr>
                      <a:r>
                        <a:rPr lang="pl-PL" sz="1600" dirty="0">
                          <a:effectLst/>
                        </a:rPr>
                        <a:t> </a:t>
                      </a:r>
                      <a:endParaRPr lang="pl-PL"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gridSpan="4">
                  <a:txBody>
                    <a:bodyPr/>
                    <a:lstStyle/>
                    <a:p>
                      <a:pPr algn="ctr">
                        <a:lnSpc>
                          <a:spcPct val="115000"/>
                        </a:lnSpc>
                        <a:spcAft>
                          <a:spcPts val="0"/>
                        </a:spcAft>
                      </a:pPr>
                      <a:r>
                        <a:rPr lang="pl-PL" sz="1600">
                          <a:effectLst/>
                        </a:rPr>
                        <a:t>okresy A i B1</a:t>
                      </a:r>
                      <a:endParaRPr lang="pl-PL" sz="16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hMerge="1">
                  <a:txBody>
                    <a:bodyPr/>
                    <a:lstStyle/>
                    <a:p>
                      <a:endParaRPr lang="pl-PL"/>
                    </a:p>
                  </a:txBody>
                  <a:tcPr/>
                </a:tc>
                <a:tc hMerge="1">
                  <a:txBody>
                    <a:bodyPr/>
                    <a:lstStyle/>
                    <a:p>
                      <a:endParaRPr lang="pl-PL"/>
                    </a:p>
                  </a:txBody>
                  <a:tcPr/>
                </a:tc>
                <a:tc hMerge="1">
                  <a:txBody>
                    <a:bodyPr/>
                    <a:lstStyle/>
                    <a:p>
                      <a:endParaRPr lang="pl-PL"/>
                    </a:p>
                  </a:txBody>
                  <a:tcPr/>
                </a:tc>
                <a:tc gridSpan="4">
                  <a:txBody>
                    <a:bodyPr/>
                    <a:lstStyle/>
                    <a:p>
                      <a:pPr algn="ctr">
                        <a:lnSpc>
                          <a:spcPct val="115000"/>
                        </a:lnSpc>
                        <a:spcAft>
                          <a:spcPts val="0"/>
                        </a:spcAft>
                      </a:pPr>
                      <a:r>
                        <a:rPr lang="pl-PL" sz="1600">
                          <a:effectLst/>
                        </a:rPr>
                        <a:t>okresy A i B2</a:t>
                      </a:r>
                      <a:endParaRPr lang="pl-PL" sz="16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hMerge="1">
                  <a:txBody>
                    <a:bodyPr/>
                    <a:lstStyle/>
                    <a:p>
                      <a:endParaRPr lang="pl-PL"/>
                    </a:p>
                  </a:txBody>
                  <a:tcPr/>
                </a:tc>
                <a:tc hMerge="1">
                  <a:txBody>
                    <a:bodyPr/>
                    <a:lstStyle/>
                    <a:p>
                      <a:endParaRPr lang="pl-PL"/>
                    </a:p>
                  </a:txBody>
                  <a:tcPr/>
                </a:tc>
                <a:tc hMerge="1">
                  <a:txBody>
                    <a:bodyPr/>
                    <a:lstStyle/>
                    <a:p>
                      <a:endParaRPr lang="pl-PL"/>
                    </a:p>
                  </a:txBody>
                  <a:tcPr/>
                </a:tc>
              </a:tr>
              <a:tr h="222564">
                <a:tc>
                  <a:txBody>
                    <a:bodyPr/>
                    <a:lstStyle/>
                    <a:p>
                      <a:pPr>
                        <a:lnSpc>
                          <a:spcPct val="115000"/>
                        </a:lnSpc>
                        <a:spcAft>
                          <a:spcPts val="0"/>
                        </a:spcAft>
                      </a:pPr>
                      <a:r>
                        <a:rPr lang="pl-PL" sz="1600">
                          <a:effectLst/>
                        </a:rPr>
                        <a:t> </a:t>
                      </a:r>
                      <a:endParaRPr lang="pl-PL" sz="16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a:txBody>
                    <a:bodyPr/>
                    <a:lstStyle/>
                    <a:p>
                      <a:pPr algn="r">
                        <a:lnSpc>
                          <a:spcPct val="115000"/>
                        </a:lnSpc>
                        <a:spcAft>
                          <a:spcPts val="0"/>
                        </a:spcAft>
                      </a:pPr>
                      <a:r>
                        <a:rPr lang="pl-PL" sz="1600">
                          <a:effectLst/>
                        </a:rPr>
                        <a:t>F**</a:t>
                      </a:r>
                      <a:endParaRPr lang="pl-PL" sz="16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a:txBody>
                    <a:bodyPr/>
                    <a:lstStyle/>
                    <a:p>
                      <a:pPr algn="r">
                        <a:lnSpc>
                          <a:spcPct val="115000"/>
                        </a:lnSpc>
                        <a:spcAft>
                          <a:spcPts val="0"/>
                        </a:spcAft>
                      </a:pPr>
                      <a:r>
                        <a:rPr lang="pl-PL" sz="1600">
                          <a:effectLst/>
                        </a:rPr>
                        <a:t>df1</a:t>
                      </a:r>
                      <a:endParaRPr lang="pl-PL" sz="16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a:txBody>
                    <a:bodyPr/>
                    <a:lstStyle/>
                    <a:p>
                      <a:pPr algn="r">
                        <a:lnSpc>
                          <a:spcPct val="115000"/>
                        </a:lnSpc>
                        <a:spcAft>
                          <a:spcPts val="0"/>
                        </a:spcAft>
                      </a:pPr>
                      <a:r>
                        <a:rPr lang="pl-PL" sz="1600">
                          <a:effectLst/>
                        </a:rPr>
                        <a:t>df2</a:t>
                      </a:r>
                      <a:endParaRPr lang="pl-PL" sz="16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a:txBody>
                    <a:bodyPr/>
                    <a:lstStyle/>
                    <a:p>
                      <a:pPr algn="r">
                        <a:lnSpc>
                          <a:spcPct val="115000"/>
                        </a:lnSpc>
                        <a:spcAft>
                          <a:spcPts val="0"/>
                        </a:spcAft>
                      </a:pPr>
                      <a:r>
                        <a:rPr lang="pl-PL" sz="1600">
                          <a:effectLst/>
                        </a:rPr>
                        <a:t>Istotność</a:t>
                      </a:r>
                      <a:endParaRPr lang="pl-PL" sz="16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a:txBody>
                    <a:bodyPr/>
                    <a:lstStyle/>
                    <a:p>
                      <a:pPr algn="r">
                        <a:lnSpc>
                          <a:spcPct val="115000"/>
                        </a:lnSpc>
                        <a:spcAft>
                          <a:spcPts val="0"/>
                        </a:spcAft>
                      </a:pPr>
                      <a:r>
                        <a:rPr lang="pl-PL" sz="1600">
                          <a:effectLst/>
                        </a:rPr>
                        <a:t>F**</a:t>
                      </a:r>
                      <a:endParaRPr lang="pl-PL" sz="16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a:txBody>
                    <a:bodyPr/>
                    <a:lstStyle/>
                    <a:p>
                      <a:pPr algn="r">
                        <a:lnSpc>
                          <a:spcPct val="115000"/>
                        </a:lnSpc>
                        <a:spcAft>
                          <a:spcPts val="0"/>
                        </a:spcAft>
                      </a:pPr>
                      <a:r>
                        <a:rPr lang="pl-PL" sz="1600">
                          <a:effectLst/>
                        </a:rPr>
                        <a:t>df1</a:t>
                      </a:r>
                      <a:endParaRPr lang="pl-PL" sz="16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a:txBody>
                    <a:bodyPr/>
                    <a:lstStyle/>
                    <a:p>
                      <a:pPr algn="r">
                        <a:lnSpc>
                          <a:spcPct val="115000"/>
                        </a:lnSpc>
                        <a:spcAft>
                          <a:spcPts val="0"/>
                        </a:spcAft>
                      </a:pPr>
                      <a:r>
                        <a:rPr lang="pl-PL" sz="1600">
                          <a:effectLst/>
                        </a:rPr>
                        <a:t>df2</a:t>
                      </a:r>
                      <a:endParaRPr lang="pl-PL" sz="16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a:txBody>
                    <a:bodyPr/>
                    <a:lstStyle/>
                    <a:p>
                      <a:pPr algn="r">
                        <a:lnSpc>
                          <a:spcPct val="115000"/>
                        </a:lnSpc>
                        <a:spcAft>
                          <a:spcPts val="0"/>
                        </a:spcAft>
                      </a:pPr>
                      <a:r>
                        <a:rPr lang="pl-PL" sz="1600">
                          <a:effectLst/>
                        </a:rPr>
                        <a:t>Istotność</a:t>
                      </a:r>
                      <a:endParaRPr lang="pl-PL" sz="16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r>
              <a:tr h="437264">
                <a:tc>
                  <a:txBody>
                    <a:bodyPr/>
                    <a:lstStyle/>
                    <a:p>
                      <a:pPr>
                        <a:lnSpc>
                          <a:spcPct val="115000"/>
                        </a:lnSpc>
                        <a:spcAft>
                          <a:spcPts val="0"/>
                        </a:spcAft>
                      </a:pPr>
                      <a:r>
                        <a:rPr lang="pl-PL" sz="1600">
                          <a:effectLst/>
                        </a:rPr>
                        <a:t>DekaE</a:t>
                      </a:r>
                      <a:endParaRPr lang="pl-PL" sz="16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a:txBody>
                    <a:bodyPr/>
                    <a:lstStyle/>
                    <a:p>
                      <a:pPr algn="r">
                        <a:lnSpc>
                          <a:spcPct val="115000"/>
                        </a:lnSpc>
                        <a:spcAft>
                          <a:spcPts val="0"/>
                        </a:spcAft>
                      </a:pPr>
                      <a:r>
                        <a:rPr lang="pl-PL" sz="1600">
                          <a:effectLst/>
                        </a:rPr>
                        <a:t>2,12</a:t>
                      </a:r>
                      <a:endParaRPr lang="pl-PL" sz="16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a:txBody>
                    <a:bodyPr/>
                    <a:lstStyle/>
                    <a:p>
                      <a:pPr algn="r">
                        <a:lnSpc>
                          <a:spcPct val="115000"/>
                        </a:lnSpc>
                        <a:spcAft>
                          <a:spcPts val="0"/>
                        </a:spcAft>
                      </a:pPr>
                      <a:r>
                        <a:rPr lang="pl-PL" sz="1600">
                          <a:effectLst/>
                        </a:rPr>
                        <a:t>1</a:t>
                      </a:r>
                      <a:endParaRPr lang="pl-PL" sz="16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a:txBody>
                    <a:bodyPr/>
                    <a:lstStyle/>
                    <a:p>
                      <a:pPr algn="r">
                        <a:lnSpc>
                          <a:spcPct val="115000"/>
                        </a:lnSpc>
                        <a:spcAft>
                          <a:spcPts val="0"/>
                        </a:spcAft>
                      </a:pPr>
                      <a:r>
                        <a:rPr lang="pl-PL" sz="1600" dirty="0">
                          <a:effectLst/>
                        </a:rPr>
                        <a:t>114,489</a:t>
                      </a:r>
                      <a:endParaRPr lang="pl-PL"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a:txBody>
                    <a:bodyPr/>
                    <a:lstStyle/>
                    <a:p>
                      <a:pPr algn="r">
                        <a:lnSpc>
                          <a:spcPct val="115000"/>
                        </a:lnSpc>
                        <a:spcAft>
                          <a:spcPts val="0"/>
                        </a:spcAft>
                      </a:pPr>
                      <a:r>
                        <a:rPr lang="pl-PL" sz="1600">
                          <a:effectLst/>
                        </a:rPr>
                        <a:t>0,148</a:t>
                      </a:r>
                      <a:endParaRPr lang="pl-PL" sz="16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a:txBody>
                    <a:bodyPr/>
                    <a:lstStyle/>
                    <a:p>
                      <a:pPr algn="r">
                        <a:lnSpc>
                          <a:spcPct val="115000"/>
                        </a:lnSpc>
                        <a:spcAft>
                          <a:spcPts val="0"/>
                        </a:spcAft>
                      </a:pPr>
                      <a:r>
                        <a:rPr lang="pl-PL" sz="1600">
                          <a:effectLst/>
                        </a:rPr>
                        <a:t>0,482</a:t>
                      </a:r>
                      <a:endParaRPr lang="pl-PL" sz="16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a:txBody>
                    <a:bodyPr/>
                    <a:lstStyle/>
                    <a:p>
                      <a:pPr algn="r">
                        <a:lnSpc>
                          <a:spcPct val="115000"/>
                        </a:lnSpc>
                        <a:spcAft>
                          <a:spcPts val="0"/>
                        </a:spcAft>
                      </a:pPr>
                      <a:r>
                        <a:rPr lang="pl-PL" sz="1600">
                          <a:effectLst/>
                        </a:rPr>
                        <a:t>1</a:t>
                      </a:r>
                      <a:endParaRPr lang="pl-PL" sz="16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a:txBody>
                    <a:bodyPr/>
                    <a:lstStyle/>
                    <a:p>
                      <a:pPr algn="r">
                        <a:lnSpc>
                          <a:spcPct val="115000"/>
                        </a:lnSpc>
                        <a:spcAft>
                          <a:spcPts val="0"/>
                        </a:spcAft>
                      </a:pPr>
                      <a:r>
                        <a:rPr lang="pl-PL" sz="1600">
                          <a:effectLst/>
                        </a:rPr>
                        <a:t>35,382</a:t>
                      </a:r>
                      <a:endParaRPr lang="pl-PL" sz="16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a:txBody>
                    <a:bodyPr/>
                    <a:lstStyle/>
                    <a:p>
                      <a:pPr algn="r">
                        <a:lnSpc>
                          <a:spcPct val="115000"/>
                        </a:lnSpc>
                        <a:spcAft>
                          <a:spcPts val="0"/>
                        </a:spcAft>
                      </a:pPr>
                      <a:r>
                        <a:rPr lang="pl-PL" sz="1600">
                          <a:effectLst/>
                        </a:rPr>
                        <a:t>0,492</a:t>
                      </a:r>
                      <a:endParaRPr lang="pl-PL" sz="16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r>
              <a:tr h="437264">
                <a:tc>
                  <a:txBody>
                    <a:bodyPr/>
                    <a:lstStyle/>
                    <a:p>
                      <a:pPr>
                        <a:lnSpc>
                          <a:spcPct val="115000"/>
                        </a:lnSpc>
                        <a:spcAft>
                          <a:spcPts val="0"/>
                        </a:spcAft>
                      </a:pPr>
                      <a:r>
                        <a:rPr lang="pl-PL" sz="1600">
                          <a:effectLst/>
                        </a:rPr>
                        <a:t>DekaG</a:t>
                      </a:r>
                      <a:endParaRPr lang="pl-PL" sz="16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a:txBody>
                    <a:bodyPr/>
                    <a:lstStyle/>
                    <a:p>
                      <a:pPr algn="r">
                        <a:lnSpc>
                          <a:spcPct val="115000"/>
                        </a:lnSpc>
                        <a:spcAft>
                          <a:spcPts val="0"/>
                        </a:spcAft>
                      </a:pPr>
                      <a:r>
                        <a:rPr lang="pl-PL" sz="1600">
                          <a:effectLst/>
                        </a:rPr>
                        <a:t>0,74</a:t>
                      </a:r>
                      <a:endParaRPr lang="pl-PL" sz="16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a:txBody>
                    <a:bodyPr/>
                    <a:lstStyle/>
                    <a:p>
                      <a:pPr algn="r">
                        <a:lnSpc>
                          <a:spcPct val="115000"/>
                        </a:lnSpc>
                        <a:spcAft>
                          <a:spcPts val="0"/>
                        </a:spcAft>
                      </a:pPr>
                      <a:r>
                        <a:rPr lang="pl-PL" sz="1600">
                          <a:effectLst/>
                        </a:rPr>
                        <a:t>1</a:t>
                      </a:r>
                      <a:endParaRPr lang="pl-PL" sz="16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a:txBody>
                    <a:bodyPr/>
                    <a:lstStyle/>
                    <a:p>
                      <a:pPr algn="r">
                        <a:lnSpc>
                          <a:spcPct val="115000"/>
                        </a:lnSpc>
                        <a:spcAft>
                          <a:spcPts val="0"/>
                        </a:spcAft>
                      </a:pPr>
                      <a:r>
                        <a:rPr lang="pl-PL" sz="1600">
                          <a:effectLst/>
                        </a:rPr>
                        <a:t>123,988</a:t>
                      </a:r>
                      <a:endParaRPr lang="pl-PL" sz="16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a:txBody>
                    <a:bodyPr/>
                    <a:lstStyle/>
                    <a:p>
                      <a:pPr algn="r">
                        <a:lnSpc>
                          <a:spcPct val="115000"/>
                        </a:lnSpc>
                        <a:spcAft>
                          <a:spcPts val="0"/>
                        </a:spcAft>
                      </a:pPr>
                      <a:r>
                        <a:rPr lang="pl-PL" sz="1600">
                          <a:effectLst/>
                        </a:rPr>
                        <a:t>0,39</a:t>
                      </a:r>
                      <a:endParaRPr lang="pl-PL" sz="16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a:txBody>
                    <a:bodyPr/>
                    <a:lstStyle/>
                    <a:p>
                      <a:pPr algn="r">
                        <a:lnSpc>
                          <a:spcPct val="115000"/>
                        </a:lnSpc>
                        <a:spcAft>
                          <a:spcPts val="0"/>
                        </a:spcAft>
                      </a:pPr>
                      <a:r>
                        <a:rPr lang="pl-PL" sz="1600">
                          <a:effectLst/>
                        </a:rPr>
                        <a:t>0,06</a:t>
                      </a:r>
                      <a:endParaRPr lang="pl-PL" sz="16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a:txBody>
                    <a:bodyPr/>
                    <a:lstStyle/>
                    <a:p>
                      <a:pPr algn="r">
                        <a:lnSpc>
                          <a:spcPct val="115000"/>
                        </a:lnSpc>
                        <a:spcAft>
                          <a:spcPts val="0"/>
                        </a:spcAft>
                      </a:pPr>
                      <a:r>
                        <a:rPr lang="pl-PL" sz="1600">
                          <a:effectLst/>
                        </a:rPr>
                        <a:t>1</a:t>
                      </a:r>
                      <a:endParaRPr lang="pl-PL" sz="16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a:txBody>
                    <a:bodyPr/>
                    <a:lstStyle/>
                    <a:p>
                      <a:pPr algn="r">
                        <a:lnSpc>
                          <a:spcPct val="115000"/>
                        </a:lnSpc>
                        <a:spcAft>
                          <a:spcPts val="0"/>
                        </a:spcAft>
                      </a:pPr>
                      <a:r>
                        <a:rPr lang="pl-PL" sz="1600">
                          <a:effectLst/>
                        </a:rPr>
                        <a:t>35,965</a:t>
                      </a:r>
                      <a:endParaRPr lang="pl-PL" sz="16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a:txBody>
                    <a:bodyPr/>
                    <a:lstStyle/>
                    <a:p>
                      <a:pPr algn="r">
                        <a:lnSpc>
                          <a:spcPct val="115000"/>
                        </a:lnSpc>
                        <a:spcAft>
                          <a:spcPts val="0"/>
                        </a:spcAft>
                      </a:pPr>
                      <a:r>
                        <a:rPr lang="pl-PL" sz="1600">
                          <a:effectLst/>
                        </a:rPr>
                        <a:t>0,808</a:t>
                      </a:r>
                      <a:endParaRPr lang="pl-PL" sz="16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r>
              <a:tr h="437264">
                <a:tc>
                  <a:txBody>
                    <a:bodyPr/>
                    <a:lstStyle/>
                    <a:p>
                      <a:pPr>
                        <a:lnSpc>
                          <a:spcPct val="115000"/>
                        </a:lnSpc>
                        <a:spcAft>
                          <a:spcPts val="0"/>
                        </a:spcAft>
                      </a:pPr>
                      <a:r>
                        <a:rPr lang="pl-PL" sz="1600">
                          <a:effectLst/>
                        </a:rPr>
                        <a:t>UniE</a:t>
                      </a:r>
                      <a:endParaRPr lang="pl-PL" sz="16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a:txBody>
                    <a:bodyPr/>
                    <a:lstStyle/>
                    <a:p>
                      <a:pPr algn="r">
                        <a:lnSpc>
                          <a:spcPct val="115000"/>
                        </a:lnSpc>
                        <a:spcAft>
                          <a:spcPts val="0"/>
                        </a:spcAft>
                      </a:pPr>
                      <a:r>
                        <a:rPr lang="pl-PL" sz="1600">
                          <a:effectLst/>
                        </a:rPr>
                        <a:t>3,3</a:t>
                      </a:r>
                      <a:endParaRPr lang="pl-PL" sz="16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a:txBody>
                    <a:bodyPr/>
                    <a:lstStyle/>
                    <a:p>
                      <a:pPr algn="r">
                        <a:lnSpc>
                          <a:spcPct val="115000"/>
                        </a:lnSpc>
                        <a:spcAft>
                          <a:spcPts val="0"/>
                        </a:spcAft>
                      </a:pPr>
                      <a:r>
                        <a:rPr lang="pl-PL" sz="1600">
                          <a:effectLst/>
                        </a:rPr>
                        <a:t>1</a:t>
                      </a:r>
                      <a:endParaRPr lang="pl-PL" sz="16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a:txBody>
                    <a:bodyPr/>
                    <a:lstStyle/>
                    <a:p>
                      <a:pPr algn="r">
                        <a:lnSpc>
                          <a:spcPct val="115000"/>
                        </a:lnSpc>
                        <a:spcAft>
                          <a:spcPts val="0"/>
                        </a:spcAft>
                      </a:pPr>
                      <a:r>
                        <a:rPr lang="pl-PL" sz="1600" dirty="0">
                          <a:effectLst/>
                        </a:rPr>
                        <a:t>111,373</a:t>
                      </a:r>
                      <a:endParaRPr lang="pl-PL"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a:txBody>
                    <a:bodyPr/>
                    <a:lstStyle/>
                    <a:p>
                      <a:pPr algn="r">
                        <a:lnSpc>
                          <a:spcPct val="115000"/>
                        </a:lnSpc>
                        <a:spcAft>
                          <a:spcPts val="0"/>
                        </a:spcAft>
                      </a:pPr>
                      <a:r>
                        <a:rPr lang="pl-PL" sz="1600" dirty="0">
                          <a:effectLst/>
                        </a:rPr>
                        <a:t>0,072</a:t>
                      </a:r>
                      <a:endParaRPr lang="pl-PL"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a:txBody>
                    <a:bodyPr/>
                    <a:lstStyle/>
                    <a:p>
                      <a:pPr algn="r">
                        <a:lnSpc>
                          <a:spcPct val="115000"/>
                        </a:lnSpc>
                        <a:spcAft>
                          <a:spcPts val="0"/>
                        </a:spcAft>
                      </a:pPr>
                      <a:r>
                        <a:rPr lang="pl-PL" sz="1600">
                          <a:effectLst/>
                        </a:rPr>
                        <a:t>0,651</a:t>
                      </a:r>
                      <a:endParaRPr lang="pl-PL" sz="16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a:txBody>
                    <a:bodyPr/>
                    <a:lstStyle/>
                    <a:p>
                      <a:pPr algn="r">
                        <a:lnSpc>
                          <a:spcPct val="115000"/>
                        </a:lnSpc>
                        <a:spcAft>
                          <a:spcPts val="0"/>
                        </a:spcAft>
                      </a:pPr>
                      <a:r>
                        <a:rPr lang="pl-PL" sz="1600">
                          <a:effectLst/>
                        </a:rPr>
                        <a:t>1</a:t>
                      </a:r>
                      <a:endParaRPr lang="pl-PL" sz="16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a:txBody>
                    <a:bodyPr/>
                    <a:lstStyle/>
                    <a:p>
                      <a:pPr algn="r">
                        <a:lnSpc>
                          <a:spcPct val="115000"/>
                        </a:lnSpc>
                        <a:spcAft>
                          <a:spcPts val="0"/>
                        </a:spcAft>
                      </a:pPr>
                      <a:r>
                        <a:rPr lang="pl-PL" sz="1600">
                          <a:effectLst/>
                        </a:rPr>
                        <a:t>35,274</a:t>
                      </a:r>
                      <a:endParaRPr lang="pl-PL" sz="16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a:txBody>
                    <a:bodyPr/>
                    <a:lstStyle/>
                    <a:p>
                      <a:pPr algn="r">
                        <a:lnSpc>
                          <a:spcPct val="115000"/>
                        </a:lnSpc>
                        <a:spcAft>
                          <a:spcPts val="0"/>
                        </a:spcAft>
                      </a:pPr>
                      <a:r>
                        <a:rPr lang="pl-PL" sz="1600">
                          <a:effectLst/>
                        </a:rPr>
                        <a:t>0,425</a:t>
                      </a:r>
                      <a:endParaRPr lang="pl-PL" sz="16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r>
              <a:tr h="437264">
                <a:tc>
                  <a:txBody>
                    <a:bodyPr/>
                    <a:lstStyle/>
                    <a:p>
                      <a:pPr>
                        <a:lnSpc>
                          <a:spcPct val="115000"/>
                        </a:lnSpc>
                        <a:spcAft>
                          <a:spcPts val="0"/>
                        </a:spcAft>
                      </a:pPr>
                      <a:r>
                        <a:rPr lang="pl-PL" sz="1600">
                          <a:effectLst/>
                        </a:rPr>
                        <a:t>UniD</a:t>
                      </a:r>
                      <a:endParaRPr lang="pl-PL" sz="16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a:txBody>
                    <a:bodyPr/>
                    <a:lstStyle/>
                    <a:p>
                      <a:pPr algn="r">
                        <a:lnSpc>
                          <a:spcPct val="115000"/>
                        </a:lnSpc>
                        <a:spcAft>
                          <a:spcPts val="0"/>
                        </a:spcAft>
                      </a:pPr>
                      <a:r>
                        <a:rPr lang="pl-PL" sz="1600">
                          <a:effectLst/>
                        </a:rPr>
                        <a:t>0,08</a:t>
                      </a:r>
                      <a:endParaRPr lang="pl-PL" sz="16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a:txBody>
                    <a:bodyPr/>
                    <a:lstStyle/>
                    <a:p>
                      <a:pPr algn="r">
                        <a:lnSpc>
                          <a:spcPct val="115000"/>
                        </a:lnSpc>
                        <a:spcAft>
                          <a:spcPts val="0"/>
                        </a:spcAft>
                      </a:pPr>
                      <a:r>
                        <a:rPr lang="pl-PL" sz="1600">
                          <a:effectLst/>
                        </a:rPr>
                        <a:t>1</a:t>
                      </a:r>
                      <a:endParaRPr lang="pl-PL" sz="16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a:txBody>
                    <a:bodyPr/>
                    <a:lstStyle/>
                    <a:p>
                      <a:pPr algn="r">
                        <a:lnSpc>
                          <a:spcPct val="115000"/>
                        </a:lnSpc>
                        <a:spcAft>
                          <a:spcPts val="0"/>
                        </a:spcAft>
                      </a:pPr>
                      <a:r>
                        <a:rPr lang="pl-PL" sz="1600">
                          <a:effectLst/>
                        </a:rPr>
                        <a:t>93,316</a:t>
                      </a:r>
                      <a:endParaRPr lang="pl-PL" sz="16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a:txBody>
                    <a:bodyPr/>
                    <a:lstStyle/>
                    <a:p>
                      <a:pPr algn="r">
                        <a:lnSpc>
                          <a:spcPct val="115000"/>
                        </a:lnSpc>
                        <a:spcAft>
                          <a:spcPts val="0"/>
                        </a:spcAft>
                      </a:pPr>
                      <a:r>
                        <a:rPr lang="pl-PL" sz="1600" dirty="0">
                          <a:effectLst/>
                        </a:rPr>
                        <a:t>0,775</a:t>
                      </a:r>
                      <a:endParaRPr lang="pl-PL"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a:txBody>
                    <a:bodyPr/>
                    <a:lstStyle/>
                    <a:p>
                      <a:pPr algn="r">
                        <a:lnSpc>
                          <a:spcPct val="115000"/>
                        </a:lnSpc>
                        <a:spcAft>
                          <a:spcPts val="0"/>
                        </a:spcAft>
                      </a:pPr>
                      <a:r>
                        <a:rPr lang="pl-PL" sz="1600">
                          <a:effectLst/>
                        </a:rPr>
                        <a:t>0,027</a:t>
                      </a:r>
                      <a:endParaRPr lang="pl-PL" sz="16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a:txBody>
                    <a:bodyPr/>
                    <a:lstStyle/>
                    <a:p>
                      <a:pPr algn="r">
                        <a:lnSpc>
                          <a:spcPct val="115000"/>
                        </a:lnSpc>
                        <a:spcAft>
                          <a:spcPts val="0"/>
                        </a:spcAft>
                      </a:pPr>
                      <a:r>
                        <a:rPr lang="pl-PL" sz="1600">
                          <a:effectLst/>
                        </a:rPr>
                        <a:t>1</a:t>
                      </a:r>
                      <a:endParaRPr lang="pl-PL" sz="16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a:txBody>
                    <a:bodyPr/>
                    <a:lstStyle/>
                    <a:p>
                      <a:pPr algn="r">
                        <a:lnSpc>
                          <a:spcPct val="115000"/>
                        </a:lnSpc>
                        <a:spcAft>
                          <a:spcPts val="0"/>
                        </a:spcAft>
                      </a:pPr>
                      <a:r>
                        <a:rPr lang="pl-PL" sz="1600">
                          <a:effectLst/>
                        </a:rPr>
                        <a:t>51,649</a:t>
                      </a:r>
                      <a:endParaRPr lang="pl-PL" sz="16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a:txBody>
                    <a:bodyPr/>
                    <a:lstStyle/>
                    <a:p>
                      <a:pPr algn="r">
                        <a:lnSpc>
                          <a:spcPct val="115000"/>
                        </a:lnSpc>
                        <a:spcAft>
                          <a:spcPts val="0"/>
                        </a:spcAft>
                      </a:pPr>
                      <a:r>
                        <a:rPr lang="pl-PL" sz="1600">
                          <a:effectLst/>
                        </a:rPr>
                        <a:t>0,871</a:t>
                      </a:r>
                      <a:endParaRPr lang="pl-PL" sz="16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r>
              <a:tr h="437264">
                <a:tc>
                  <a:txBody>
                    <a:bodyPr/>
                    <a:lstStyle/>
                    <a:p>
                      <a:pPr>
                        <a:lnSpc>
                          <a:spcPct val="115000"/>
                        </a:lnSpc>
                        <a:spcAft>
                          <a:spcPts val="0"/>
                        </a:spcAft>
                      </a:pPr>
                      <a:r>
                        <a:rPr lang="pl-PL" sz="1600">
                          <a:effectLst/>
                        </a:rPr>
                        <a:t>UniG</a:t>
                      </a:r>
                      <a:endParaRPr lang="pl-PL" sz="16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a:txBody>
                    <a:bodyPr/>
                    <a:lstStyle/>
                    <a:p>
                      <a:pPr algn="r">
                        <a:lnSpc>
                          <a:spcPct val="115000"/>
                        </a:lnSpc>
                        <a:spcAft>
                          <a:spcPts val="0"/>
                        </a:spcAft>
                      </a:pPr>
                      <a:r>
                        <a:rPr lang="pl-PL" sz="1600">
                          <a:effectLst/>
                        </a:rPr>
                        <a:t>0,01</a:t>
                      </a:r>
                      <a:endParaRPr lang="pl-PL" sz="16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a:txBody>
                    <a:bodyPr/>
                    <a:lstStyle/>
                    <a:p>
                      <a:pPr algn="r">
                        <a:lnSpc>
                          <a:spcPct val="115000"/>
                        </a:lnSpc>
                        <a:spcAft>
                          <a:spcPts val="0"/>
                        </a:spcAft>
                      </a:pPr>
                      <a:r>
                        <a:rPr lang="pl-PL" sz="1600">
                          <a:effectLst/>
                        </a:rPr>
                        <a:t>1</a:t>
                      </a:r>
                      <a:endParaRPr lang="pl-PL" sz="16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a:txBody>
                    <a:bodyPr/>
                    <a:lstStyle/>
                    <a:p>
                      <a:pPr algn="r">
                        <a:lnSpc>
                          <a:spcPct val="115000"/>
                        </a:lnSpc>
                        <a:spcAft>
                          <a:spcPts val="0"/>
                        </a:spcAft>
                      </a:pPr>
                      <a:r>
                        <a:rPr lang="pl-PL" sz="1600">
                          <a:effectLst/>
                        </a:rPr>
                        <a:t>76,732</a:t>
                      </a:r>
                      <a:endParaRPr lang="pl-PL" sz="16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a:txBody>
                    <a:bodyPr/>
                    <a:lstStyle/>
                    <a:p>
                      <a:pPr algn="r">
                        <a:lnSpc>
                          <a:spcPct val="115000"/>
                        </a:lnSpc>
                        <a:spcAft>
                          <a:spcPts val="0"/>
                        </a:spcAft>
                      </a:pPr>
                      <a:r>
                        <a:rPr lang="pl-PL" sz="1600" dirty="0">
                          <a:effectLst/>
                        </a:rPr>
                        <a:t>0,915</a:t>
                      </a:r>
                      <a:endParaRPr lang="pl-PL"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a:txBody>
                    <a:bodyPr/>
                    <a:lstStyle/>
                    <a:p>
                      <a:pPr algn="r">
                        <a:lnSpc>
                          <a:spcPct val="115000"/>
                        </a:lnSpc>
                        <a:spcAft>
                          <a:spcPts val="0"/>
                        </a:spcAft>
                      </a:pPr>
                      <a:r>
                        <a:rPr lang="pl-PL" sz="1600">
                          <a:effectLst/>
                        </a:rPr>
                        <a:t>0,339</a:t>
                      </a:r>
                      <a:endParaRPr lang="pl-PL" sz="16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a:txBody>
                    <a:bodyPr/>
                    <a:lstStyle/>
                    <a:p>
                      <a:pPr algn="r">
                        <a:lnSpc>
                          <a:spcPct val="115000"/>
                        </a:lnSpc>
                        <a:spcAft>
                          <a:spcPts val="0"/>
                        </a:spcAft>
                      </a:pPr>
                      <a:r>
                        <a:rPr lang="pl-PL" sz="1600">
                          <a:effectLst/>
                        </a:rPr>
                        <a:t>1</a:t>
                      </a:r>
                      <a:endParaRPr lang="pl-PL" sz="16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a:txBody>
                    <a:bodyPr/>
                    <a:lstStyle/>
                    <a:p>
                      <a:pPr algn="r">
                        <a:lnSpc>
                          <a:spcPct val="115000"/>
                        </a:lnSpc>
                        <a:spcAft>
                          <a:spcPts val="0"/>
                        </a:spcAft>
                      </a:pPr>
                      <a:r>
                        <a:rPr lang="pl-PL" sz="1600">
                          <a:effectLst/>
                        </a:rPr>
                        <a:t>64,961</a:t>
                      </a:r>
                      <a:endParaRPr lang="pl-PL" sz="16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a:txBody>
                    <a:bodyPr/>
                    <a:lstStyle/>
                    <a:p>
                      <a:pPr algn="r">
                        <a:lnSpc>
                          <a:spcPct val="115000"/>
                        </a:lnSpc>
                        <a:spcAft>
                          <a:spcPts val="0"/>
                        </a:spcAft>
                      </a:pPr>
                      <a:r>
                        <a:rPr lang="pl-PL" sz="1600">
                          <a:effectLst/>
                        </a:rPr>
                        <a:t>0,562</a:t>
                      </a:r>
                      <a:endParaRPr lang="pl-PL" sz="16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r>
              <a:tr h="437264">
                <a:tc>
                  <a:txBody>
                    <a:bodyPr/>
                    <a:lstStyle/>
                    <a:p>
                      <a:pPr>
                        <a:lnSpc>
                          <a:spcPct val="115000"/>
                        </a:lnSpc>
                        <a:spcAft>
                          <a:spcPts val="0"/>
                        </a:spcAft>
                      </a:pPr>
                      <a:r>
                        <a:rPr lang="pl-PL" sz="1600">
                          <a:effectLst/>
                        </a:rPr>
                        <a:t>UniIRE</a:t>
                      </a:r>
                      <a:endParaRPr lang="pl-PL" sz="16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a:txBody>
                    <a:bodyPr/>
                    <a:lstStyle/>
                    <a:p>
                      <a:pPr algn="r">
                        <a:lnSpc>
                          <a:spcPct val="115000"/>
                        </a:lnSpc>
                        <a:spcAft>
                          <a:spcPts val="0"/>
                        </a:spcAft>
                      </a:pPr>
                      <a:r>
                        <a:rPr lang="pl-PL" sz="1600">
                          <a:effectLst/>
                        </a:rPr>
                        <a:t>0,53</a:t>
                      </a:r>
                      <a:endParaRPr lang="pl-PL" sz="16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a:txBody>
                    <a:bodyPr/>
                    <a:lstStyle/>
                    <a:p>
                      <a:pPr algn="r">
                        <a:lnSpc>
                          <a:spcPct val="115000"/>
                        </a:lnSpc>
                        <a:spcAft>
                          <a:spcPts val="0"/>
                        </a:spcAft>
                      </a:pPr>
                      <a:r>
                        <a:rPr lang="pl-PL" sz="1600">
                          <a:effectLst/>
                        </a:rPr>
                        <a:t>1</a:t>
                      </a:r>
                      <a:endParaRPr lang="pl-PL" sz="16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a:txBody>
                    <a:bodyPr/>
                    <a:lstStyle/>
                    <a:p>
                      <a:pPr algn="r">
                        <a:lnSpc>
                          <a:spcPct val="115000"/>
                        </a:lnSpc>
                        <a:spcAft>
                          <a:spcPts val="0"/>
                        </a:spcAft>
                      </a:pPr>
                      <a:r>
                        <a:rPr lang="pl-PL" sz="1600">
                          <a:effectLst/>
                        </a:rPr>
                        <a:t>78,18</a:t>
                      </a:r>
                      <a:endParaRPr lang="pl-PL" sz="16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a:txBody>
                    <a:bodyPr/>
                    <a:lstStyle/>
                    <a:p>
                      <a:pPr algn="r">
                        <a:lnSpc>
                          <a:spcPct val="115000"/>
                        </a:lnSpc>
                        <a:spcAft>
                          <a:spcPts val="0"/>
                        </a:spcAft>
                      </a:pPr>
                      <a:r>
                        <a:rPr lang="pl-PL" sz="1600">
                          <a:effectLst/>
                        </a:rPr>
                        <a:t>0,47</a:t>
                      </a:r>
                      <a:endParaRPr lang="pl-PL" sz="16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a:txBody>
                    <a:bodyPr/>
                    <a:lstStyle/>
                    <a:p>
                      <a:pPr algn="r">
                        <a:lnSpc>
                          <a:spcPct val="115000"/>
                        </a:lnSpc>
                        <a:spcAft>
                          <a:spcPts val="0"/>
                        </a:spcAft>
                      </a:pPr>
                      <a:r>
                        <a:rPr lang="pl-PL" sz="1600" dirty="0">
                          <a:effectLst/>
                        </a:rPr>
                        <a:t>0,642</a:t>
                      </a:r>
                      <a:endParaRPr lang="pl-PL"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a:txBody>
                    <a:bodyPr/>
                    <a:lstStyle/>
                    <a:p>
                      <a:pPr algn="r">
                        <a:lnSpc>
                          <a:spcPct val="115000"/>
                        </a:lnSpc>
                        <a:spcAft>
                          <a:spcPts val="0"/>
                        </a:spcAft>
                      </a:pPr>
                      <a:r>
                        <a:rPr lang="pl-PL" sz="1600">
                          <a:effectLst/>
                        </a:rPr>
                        <a:t>1</a:t>
                      </a:r>
                      <a:endParaRPr lang="pl-PL" sz="16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a:txBody>
                    <a:bodyPr/>
                    <a:lstStyle/>
                    <a:p>
                      <a:pPr algn="r">
                        <a:lnSpc>
                          <a:spcPct val="115000"/>
                        </a:lnSpc>
                        <a:spcAft>
                          <a:spcPts val="0"/>
                        </a:spcAft>
                      </a:pPr>
                      <a:r>
                        <a:rPr lang="pl-PL" sz="1600">
                          <a:effectLst/>
                        </a:rPr>
                        <a:t>62,501</a:t>
                      </a:r>
                      <a:endParaRPr lang="pl-PL" sz="16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a:txBody>
                    <a:bodyPr/>
                    <a:lstStyle/>
                    <a:p>
                      <a:pPr algn="r">
                        <a:lnSpc>
                          <a:spcPct val="115000"/>
                        </a:lnSpc>
                        <a:spcAft>
                          <a:spcPts val="0"/>
                        </a:spcAft>
                      </a:pPr>
                      <a:r>
                        <a:rPr lang="pl-PL" sz="1600">
                          <a:effectLst/>
                        </a:rPr>
                        <a:t>0,426</a:t>
                      </a:r>
                      <a:endParaRPr lang="pl-PL" sz="16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r>
              <a:tr h="225235">
                <a:tc>
                  <a:txBody>
                    <a:bodyPr/>
                    <a:lstStyle/>
                    <a:p>
                      <a:pPr>
                        <a:lnSpc>
                          <a:spcPct val="115000"/>
                        </a:lnSpc>
                      </a:pPr>
                      <a:endParaRPr lang="pl-PL" sz="1600">
                        <a:effectLst/>
                        <a:latin typeface="Calibri" panose="020F0502020204030204" pitchFamily="34" charset="0"/>
                        <a:cs typeface="Times New Roman" panose="02020603050405020304" pitchFamily="18" charset="0"/>
                      </a:endParaRPr>
                    </a:p>
                  </a:txBody>
                  <a:tcPr marL="44450" marR="44450" marT="0" marB="0" anchor="b"/>
                </a:tc>
                <a:tc>
                  <a:txBody>
                    <a:bodyPr/>
                    <a:lstStyle/>
                    <a:p>
                      <a:pPr>
                        <a:lnSpc>
                          <a:spcPct val="115000"/>
                        </a:lnSpc>
                      </a:pPr>
                      <a:endParaRPr lang="pl-PL" sz="1600">
                        <a:effectLst/>
                        <a:latin typeface="Calibri" panose="020F0502020204030204" pitchFamily="34" charset="0"/>
                        <a:cs typeface="Times New Roman" panose="02020603050405020304" pitchFamily="18" charset="0"/>
                      </a:endParaRPr>
                    </a:p>
                  </a:txBody>
                  <a:tcPr marL="44450" marR="44450" marT="0" marB="0" anchor="b"/>
                </a:tc>
                <a:tc>
                  <a:txBody>
                    <a:bodyPr/>
                    <a:lstStyle/>
                    <a:p>
                      <a:pPr>
                        <a:lnSpc>
                          <a:spcPct val="115000"/>
                        </a:lnSpc>
                      </a:pPr>
                      <a:endParaRPr lang="pl-PL" sz="1600">
                        <a:effectLst/>
                        <a:latin typeface="Calibri" panose="020F0502020204030204" pitchFamily="34" charset="0"/>
                        <a:cs typeface="Times New Roman" panose="02020603050405020304" pitchFamily="18" charset="0"/>
                      </a:endParaRPr>
                    </a:p>
                  </a:txBody>
                  <a:tcPr marL="44450" marR="44450" marT="0" marB="0" anchor="b"/>
                </a:tc>
                <a:tc>
                  <a:txBody>
                    <a:bodyPr/>
                    <a:lstStyle/>
                    <a:p>
                      <a:pPr>
                        <a:lnSpc>
                          <a:spcPct val="115000"/>
                        </a:lnSpc>
                      </a:pPr>
                      <a:endParaRPr lang="pl-PL" sz="1600">
                        <a:effectLst/>
                        <a:latin typeface="Calibri" panose="020F0502020204030204" pitchFamily="34" charset="0"/>
                        <a:cs typeface="Times New Roman" panose="02020603050405020304" pitchFamily="18" charset="0"/>
                      </a:endParaRPr>
                    </a:p>
                  </a:txBody>
                  <a:tcPr marL="44450" marR="44450" marT="0" marB="0" anchor="b"/>
                </a:tc>
                <a:tc>
                  <a:txBody>
                    <a:bodyPr/>
                    <a:lstStyle/>
                    <a:p>
                      <a:pPr>
                        <a:lnSpc>
                          <a:spcPct val="115000"/>
                        </a:lnSpc>
                      </a:pPr>
                      <a:endParaRPr lang="pl-PL" sz="1600">
                        <a:effectLst/>
                        <a:latin typeface="Calibri" panose="020F0502020204030204" pitchFamily="34" charset="0"/>
                        <a:cs typeface="Times New Roman" panose="02020603050405020304" pitchFamily="18" charset="0"/>
                      </a:endParaRPr>
                    </a:p>
                  </a:txBody>
                  <a:tcPr marL="44450" marR="44450" marT="0" marB="0" anchor="b"/>
                </a:tc>
                <a:tc>
                  <a:txBody>
                    <a:bodyPr/>
                    <a:lstStyle/>
                    <a:p>
                      <a:pPr>
                        <a:lnSpc>
                          <a:spcPct val="115000"/>
                        </a:lnSpc>
                      </a:pPr>
                      <a:endParaRPr lang="pl-PL" sz="1600" dirty="0">
                        <a:effectLst/>
                        <a:latin typeface="Calibri" panose="020F0502020204030204" pitchFamily="34" charset="0"/>
                        <a:cs typeface="Times New Roman" panose="02020603050405020304" pitchFamily="18" charset="0"/>
                      </a:endParaRPr>
                    </a:p>
                  </a:txBody>
                  <a:tcPr marL="44450" marR="44450" marT="0" marB="0" anchor="b"/>
                </a:tc>
                <a:tc>
                  <a:txBody>
                    <a:bodyPr/>
                    <a:lstStyle/>
                    <a:p>
                      <a:pPr>
                        <a:lnSpc>
                          <a:spcPct val="115000"/>
                        </a:lnSpc>
                      </a:pPr>
                      <a:endParaRPr lang="pl-PL" sz="1600">
                        <a:effectLst/>
                        <a:latin typeface="Calibri" panose="020F0502020204030204" pitchFamily="34" charset="0"/>
                        <a:cs typeface="Times New Roman" panose="02020603050405020304" pitchFamily="18" charset="0"/>
                      </a:endParaRPr>
                    </a:p>
                  </a:txBody>
                  <a:tcPr marL="44450" marR="44450" marT="0" marB="0" anchor="b"/>
                </a:tc>
                <a:tc>
                  <a:txBody>
                    <a:bodyPr/>
                    <a:lstStyle/>
                    <a:p>
                      <a:pPr>
                        <a:lnSpc>
                          <a:spcPct val="115000"/>
                        </a:lnSpc>
                      </a:pPr>
                      <a:endParaRPr lang="pl-PL" sz="1600">
                        <a:effectLst/>
                        <a:latin typeface="Calibri" panose="020F0502020204030204" pitchFamily="34" charset="0"/>
                        <a:cs typeface="Times New Roman" panose="02020603050405020304" pitchFamily="18" charset="0"/>
                      </a:endParaRPr>
                    </a:p>
                  </a:txBody>
                  <a:tcPr marL="44450" marR="44450" marT="0" marB="0" anchor="b"/>
                </a:tc>
                <a:tc>
                  <a:txBody>
                    <a:bodyPr/>
                    <a:lstStyle/>
                    <a:p>
                      <a:pPr>
                        <a:lnSpc>
                          <a:spcPct val="115000"/>
                        </a:lnSpc>
                      </a:pPr>
                      <a:endParaRPr lang="pl-PL" sz="1600">
                        <a:effectLst/>
                        <a:latin typeface="Calibri" panose="020F0502020204030204" pitchFamily="34" charset="0"/>
                        <a:cs typeface="Times New Roman" panose="02020603050405020304" pitchFamily="18" charset="0"/>
                      </a:endParaRPr>
                    </a:p>
                  </a:txBody>
                  <a:tcPr marL="44450" marR="44450" marT="0" marB="0" anchor="b"/>
                </a:tc>
              </a:tr>
              <a:tr h="225235">
                <a:tc gridSpan="4">
                  <a:txBody>
                    <a:bodyPr/>
                    <a:lstStyle/>
                    <a:p>
                      <a:pPr>
                        <a:lnSpc>
                          <a:spcPct val="115000"/>
                        </a:lnSpc>
                        <a:spcAft>
                          <a:spcPts val="0"/>
                        </a:spcAft>
                      </a:pPr>
                      <a:r>
                        <a:rPr lang="pl-PL" sz="1600">
                          <a:effectLst/>
                        </a:rPr>
                        <a:t>** Rozkład F asymptotyczny</a:t>
                      </a:r>
                      <a:endParaRPr lang="pl-PL" sz="16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hMerge="1">
                  <a:txBody>
                    <a:bodyPr/>
                    <a:lstStyle/>
                    <a:p>
                      <a:endParaRPr lang="pl-PL"/>
                    </a:p>
                  </a:txBody>
                  <a:tcPr/>
                </a:tc>
                <a:tc hMerge="1">
                  <a:txBody>
                    <a:bodyPr/>
                    <a:lstStyle/>
                    <a:p>
                      <a:endParaRPr lang="pl-PL"/>
                    </a:p>
                  </a:txBody>
                  <a:tcPr/>
                </a:tc>
                <a:tc hMerge="1">
                  <a:txBody>
                    <a:bodyPr/>
                    <a:lstStyle/>
                    <a:p>
                      <a:endParaRPr lang="pl-PL"/>
                    </a:p>
                  </a:txBody>
                  <a:tcPr/>
                </a:tc>
                <a:tc>
                  <a:txBody>
                    <a:bodyPr/>
                    <a:lstStyle/>
                    <a:p>
                      <a:pPr>
                        <a:lnSpc>
                          <a:spcPct val="115000"/>
                        </a:lnSpc>
                      </a:pPr>
                      <a:endParaRPr lang="pl-PL" sz="1600">
                        <a:effectLst/>
                        <a:latin typeface="Calibri" panose="020F0502020204030204" pitchFamily="34" charset="0"/>
                        <a:cs typeface="Times New Roman" panose="02020603050405020304" pitchFamily="18" charset="0"/>
                      </a:endParaRPr>
                    </a:p>
                  </a:txBody>
                  <a:tcPr marL="44450" marR="44450" marT="0" marB="0" anchor="b"/>
                </a:tc>
                <a:tc>
                  <a:txBody>
                    <a:bodyPr/>
                    <a:lstStyle/>
                    <a:p>
                      <a:pPr>
                        <a:lnSpc>
                          <a:spcPct val="115000"/>
                        </a:lnSpc>
                      </a:pPr>
                      <a:endParaRPr lang="pl-PL" sz="1600" dirty="0">
                        <a:effectLst/>
                        <a:latin typeface="Calibri" panose="020F0502020204030204" pitchFamily="34" charset="0"/>
                        <a:cs typeface="Times New Roman" panose="02020603050405020304" pitchFamily="18" charset="0"/>
                      </a:endParaRPr>
                    </a:p>
                  </a:txBody>
                  <a:tcPr marL="44450" marR="44450" marT="0" marB="0" anchor="b"/>
                </a:tc>
                <a:tc>
                  <a:txBody>
                    <a:bodyPr/>
                    <a:lstStyle/>
                    <a:p>
                      <a:pPr>
                        <a:lnSpc>
                          <a:spcPct val="115000"/>
                        </a:lnSpc>
                      </a:pPr>
                      <a:endParaRPr lang="pl-PL" sz="1600">
                        <a:effectLst/>
                        <a:latin typeface="Calibri" panose="020F0502020204030204" pitchFamily="34" charset="0"/>
                        <a:cs typeface="Times New Roman" panose="02020603050405020304" pitchFamily="18" charset="0"/>
                      </a:endParaRPr>
                    </a:p>
                  </a:txBody>
                  <a:tcPr marL="44450" marR="44450" marT="0" marB="0" anchor="b"/>
                </a:tc>
                <a:tc>
                  <a:txBody>
                    <a:bodyPr/>
                    <a:lstStyle/>
                    <a:p>
                      <a:pPr>
                        <a:lnSpc>
                          <a:spcPct val="115000"/>
                        </a:lnSpc>
                      </a:pPr>
                      <a:endParaRPr lang="pl-PL" sz="1600">
                        <a:effectLst/>
                        <a:latin typeface="Calibri" panose="020F0502020204030204" pitchFamily="34" charset="0"/>
                        <a:cs typeface="Times New Roman" panose="02020603050405020304" pitchFamily="18" charset="0"/>
                      </a:endParaRPr>
                    </a:p>
                  </a:txBody>
                  <a:tcPr marL="44450" marR="44450" marT="0" marB="0" anchor="b"/>
                </a:tc>
                <a:tc>
                  <a:txBody>
                    <a:bodyPr/>
                    <a:lstStyle/>
                    <a:p>
                      <a:pPr>
                        <a:lnSpc>
                          <a:spcPct val="115000"/>
                        </a:lnSpc>
                      </a:pPr>
                      <a:endParaRPr lang="pl-PL" sz="1600">
                        <a:effectLst/>
                        <a:latin typeface="Calibri" panose="020F0502020204030204" pitchFamily="34" charset="0"/>
                        <a:cs typeface="Times New Roman" panose="02020603050405020304" pitchFamily="18" charset="0"/>
                      </a:endParaRPr>
                    </a:p>
                  </a:txBody>
                  <a:tcPr marL="44450" marR="44450" marT="0" marB="0" anchor="b"/>
                </a:tc>
              </a:tr>
              <a:tr h="225235">
                <a:tc gridSpan="5">
                  <a:txBody>
                    <a:bodyPr/>
                    <a:lstStyle/>
                    <a:p>
                      <a:pPr>
                        <a:lnSpc>
                          <a:spcPct val="115000"/>
                        </a:lnSpc>
                        <a:spcAft>
                          <a:spcPts val="0"/>
                        </a:spcAft>
                      </a:pPr>
                      <a:r>
                        <a:rPr lang="pl-PL" sz="1600">
                          <a:effectLst/>
                        </a:rPr>
                        <a:t>* istotne statystycznie na poziomie 0,05</a:t>
                      </a:r>
                      <a:endParaRPr lang="pl-PL" sz="16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a:txBody>
                    <a:bodyPr/>
                    <a:lstStyle/>
                    <a:p>
                      <a:pPr>
                        <a:lnSpc>
                          <a:spcPct val="115000"/>
                        </a:lnSpc>
                      </a:pPr>
                      <a:endParaRPr lang="pl-PL" sz="1600" dirty="0">
                        <a:effectLst/>
                        <a:latin typeface="Calibri" panose="020F0502020204030204" pitchFamily="34" charset="0"/>
                        <a:cs typeface="Times New Roman" panose="02020603050405020304" pitchFamily="18" charset="0"/>
                      </a:endParaRPr>
                    </a:p>
                  </a:txBody>
                  <a:tcPr marL="44450" marR="44450" marT="0" marB="0" anchor="b"/>
                </a:tc>
                <a:tc>
                  <a:txBody>
                    <a:bodyPr/>
                    <a:lstStyle/>
                    <a:p>
                      <a:pPr>
                        <a:lnSpc>
                          <a:spcPct val="115000"/>
                        </a:lnSpc>
                      </a:pPr>
                      <a:endParaRPr lang="pl-PL" sz="1600" dirty="0">
                        <a:effectLst/>
                        <a:latin typeface="Calibri" panose="020F0502020204030204" pitchFamily="34" charset="0"/>
                        <a:cs typeface="Times New Roman" panose="02020603050405020304" pitchFamily="18" charset="0"/>
                      </a:endParaRPr>
                    </a:p>
                  </a:txBody>
                  <a:tcPr marL="44450" marR="44450" marT="0" marB="0" anchor="b"/>
                </a:tc>
                <a:tc>
                  <a:txBody>
                    <a:bodyPr/>
                    <a:lstStyle/>
                    <a:p>
                      <a:pPr>
                        <a:lnSpc>
                          <a:spcPct val="115000"/>
                        </a:lnSpc>
                      </a:pPr>
                      <a:endParaRPr lang="pl-PL" sz="1600" dirty="0">
                        <a:effectLst/>
                        <a:latin typeface="Calibri" panose="020F0502020204030204" pitchFamily="34" charset="0"/>
                        <a:cs typeface="Times New Roman" panose="02020603050405020304" pitchFamily="18" charset="0"/>
                      </a:endParaRPr>
                    </a:p>
                  </a:txBody>
                  <a:tcPr marL="44450" marR="44450" marT="0" marB="0" anchor="b"/>
                </a:tc>
                <a:tc>
                  <a:txBody>
                    <a:bodyPr/>
                    <a:lstStyle/>
                    <a:p>
                      <a:pPr>
                        <a:lnSpc>
                          <a:spcPct val="115000"/>
                        </a:lnSpc>
                      </a:pPr>
                      <a:endParaRPr lang="pl-PL" sz="1600" dirty="0">
                        <a:effectLst/>
                        <a:latin typeface="Calibri" panose="020F0502020204030204" pitchFamily="34" charset="0"/>
                        <a:cs typeface="Times New Roman" panose="02020603050405020304" pitchFamily="18" charset="0"/>
                      </a:endParaRPr>
                    </a:p>
                  </a:txBody>
                  <a:tcPr marL="44450" marR="44450" marT="0" marB="0" anchor="b"/>
                </a:tc>
              </a:tr>
            </a:tbl>
          </a:graphicData>
        </a:graphic>
      </p:graphicFrame>
    </p:spTree>
    <p:extLst>
      <p:ext uri="{BB962C8B-B14F-4D97-AF65-F5344CB8AC3E}">
        <p14:creationId xmlns:p14="http://schemas.microsoft.com/office/powerpoint/2010/main" val="2692205550"/>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2"/>
          <p:cNvSpPr txBox="1">
            <a:spLocks noChangeArrowheads="1"/>
          </p:cNvSpPr>
          <p:nvPr/>
        </p:nvSpPr>
        <p:spPr>
          <a:xfrm>
            <a:off x="107505" y="1448243"/>
            <a:ext cx="8895074" cy="900637"/>
          </a:xfrm>
          <a:prstGeom prst="rect">
            <a:avLst/>
          </a:prstGeom>
        </p:spPr>
        <p:txBody>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pl-PL" sz="4000" dirty="0"/>
              <a:t>Porównanie średnich w okresach A i </a:t>
            </a:r>
            <a:r>
              <a:rPr lang="pl-PL" sz="4000" dirty="0" smtClean="0"/>
              <a:t>B1</a:t>
            </a:r>
            <a:endParaRPr lang="pl-PL" sz="4000" dirty="0"/>
          </a:p>
        </p:txBody>
      </p:sp>
      <p:pic>
        <p:nvPicPr>
          <p:cNvPr id="7174" name="Obraz 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7504" y="2138093"/>
            <a:ext cx="2886075" cy="2305050"/>
          </a:xfrm>
          <a:prstGeom prst="rect">
            <a:avLst/>
          </a:prstGeom>
          <a:noFill/>
          <a:extLst>
            <a:ext uri="{909E8E84-426E-40DD-AFC4-6F175D3DCCD1}">
              <a14:hiddenFill xmlns:a14="http://schemas.microsoft.com/office/drawing/2010/main">
                <a:solidFill>
                  <a:srgbClr val="FFFFFF"/>
                </a:solidFill>
              </a14:hiddenFill>
            </a:ext>
          </a:extLst>
        </p:spPr>
      </p:pic>
      <p:pic>
        <p:nvPicPr>
          <p:cNvPr id="7173" name="Obraz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230429" y="2137458"/>
            <a:ext cx="2886075" cy="2305050"/>
          </a:xfrm>
          <a:prstGeom prst="rect">
            <a:avLst/>
          </a:prstGeom>
          <a:noFill/>
          <a:extLst>
            <a:ext uri="{909E8E84-426E-40DD-AFC4-6F175D3DCCD1}">
              <a14:hiddenFill xmlns:a14="http://schemas.microsoft.com/office/drawing/2010/main">
                <a:solidFill>
                  <a:srgbClr val="FFFFFF"/>
                </a:solidFill>
              </a14:hiddenFill>
            </a:ext>
          </a:extLst>
        </p:spPr>
      </p:pic>
      <p:pic>
        <p:nvPicPr>
          <p:cNvPr id="7172" name="Obraz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116504" y="2137458"/>
            <a:ext cx="2886075" cy="2305050"/>
          </a:xfrm>
          <a:prstGeom prst="rect">
            <a:avLst/>
          </a:prstGeom>
          <a:noFill/>
          <a:extLst>
            <a:ext uri="{909E8E84-426E-40DD-AFC4-6F175D3DCCD1}">
              <a14:hiddenFill xmlns:a14="http://schemas.microsoft.com/office/drawing/2010/main">
                <a:solidFill>
                  <a:srgbClr val="FFFFFF"/>
                </a:solidFill>
              </a14:hiddenFill>
            </a:ext>
          </a:extLst>
        </p:spPr>
      </p:pic>
      <p:pic>
        <p:nvPicPr>
          <p:cNvPr id="7171" name="Obraz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91517" y="4442508"/>
            <a:ext cx="2886075" cy="2305050"/>
          </a:xfrm>
          <a:prstGeom prst="rect">
            <a:avLst/>
          </a:prstGeom>
          <a:noFill/>
          <a:extLst>
            <a:ext uri="{909E8E84-426E-40DD-AFC4-6F175D3DCCD1}">
              <a14:hiddenFill xmlns:a14="http://schemas.microsoft.com/office/drawing/2010/main">
                <a:solidFill>
                  <a:srgbClr val="FFFFFF"/>
                </a:solidFill>
              </a14:hiddenFill>
            </a:ext>
          </a:extLst>
        </p:spPr>
      </p:pic>
      <p:pic>
        <p:nvPicPr>
          <p:cNvPr id="7170" name="Obraz 5"/>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230429" y="4442508"/>
            <a:ext cx="2886075" cy="2305050"/>
          </a:xfrm>
          <a:prstGeom prst="rect">
            <a:avLst/>
          </a:prstGeom>
          <a:noFill/>
          <a:extLst>
            <a:ext uri="{909E8E84-426E-40DD-AFC4-6F175D3DCCD1}">
              <a14:hiddenFill xmlns:a14="http://schemas.microsoft.com/office/drawing/2010/main">
                <a:solidFill>
                  <a:srgbClr val="FFFFFF"/>
                </a:solidFill>
              </a14:hiddenFill>
            </a:ext>
          </a:extLst>
        </p:spPr>
      </p:pic>
      <p:pic>
        <p:nvPicPr>
          <p:cNvPr id="7169" name="Obraz 6"/>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6116504" y="4442508"/>
            <a:ext cx="2886075" cy="2305050"/>
          </a:xfrm>
          <a:prstGeom prst="rect">
            <a:avLst/>
          </a:prstGeom>
          <a:noFill/>
          <a:extLst>
            <a:ext uri="{909E8E84-426E-40DD-AFC4-6F175D3DCCD1}">
              <a14:hiddenFill xmlns:a14="http://schemas.microsoft.com/office/drawing/2010/main">
                <a:solidFill>
                  <a:srgbClr val="FFFFFF"/>
                </a:solidFill>
              </a14:hiddenFill>
            </a:ext>
          </a:extLst>
        </p:spPr>
      </p:pic>
      <p:sp>
        <p:nvSpPr>
          <p:cNvPr id="3" name="Rectangle 7"/>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pl-PL"/>
          </a:p>
        </p:txBody>
      </p:sp>
      <p:sp>
        <p:nvSpPr>
          <p:cNvPr id="4" name="Rectangle 8"/>
          <p:cNvSpPr>
            <a:spLocks noChangeArrowheads="1"/>
          </p:cNvSpPr>
          <p:nvPr/>
        </p:nvSpPr>
        <p:spPr bwMode="auto">
          <a:xfrm>
            <a:off x="0" y="142875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pl-PL"/>
          </a:p>
        </p:txBody>
      </p:sp>
    </p:spTree>
    <p:extLst>
      <p:ext uri="{BB962C8B-B14F-4D97-AF65-F5344CB8AC3E}">
        <p14:creationId xmlns:p14="http://schemas.microsoft.com/office/powerpoint/2010/main" val="3869701886"/>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7"/>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pl-PL"/>
          </a:p>
        </p:txBody>
      </p:sp>
      <p:sp>
        <p:nvSpPr>
          <p:cNvPr id="4" name="Rectangle 8"/>
          <p:cNvSpPr>
            <a:spLocks noChangeArrowheads="1"/>
          </p:cNvSpPr>
          <p:nvPr/>
        </p:nvSpPr>
        <p:spPr bwMode="auto">
          <a:xfrm>
            <a:off x="0" y="142875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pl-PL"/>
          </a:p>
        </p:txBody>
      </p:sp>
      <p:sp>
        <p:nvSpPr>
          <p:cNvPr id="11" name="Rectangle 2"/>
          <p:cNvSpPr txBox="1">
            <a:spLocks noChangeArrowheads="1"/>
          </p:cNvSpPr>
          <p:nvPr/>
        </p:nvSpPr>
        <p:spPr>
          <a:xfrm>
            <a:off x="107505" y="1448243"/>
            <a:ext cx="8895074" cy="900637"/>
          </a:xfrm>
          <a:prstGeom prst="rect">
            <a:avLst/>
          </a:prstGeom>
        </p:spPr>
        <p:txBody>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pl-PL" sz="4000" dirty="0"/>
              <a:t>Porównanie średnich w okresach A i </a:t>
            </a:r>
            <a:r>
              <a:rPr lang="pl-PL" sz="4000" dirty="0" smtClean="0"/>
              <a:t>B2</a:t>
            </a:r>
            <a:endParaRPr lang="pl-PL" sz="4000" dirty="0"/>
          </a:p>
        </p:txBody>
      </p:sp>
      <p:pic>
        <p:nvPicPr>
          <p:cNvPr id="8198" name="Obraz 7"/>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4145" y="2149972"/>
            <a:ext cx="2886075" cy="2305050"/>
          </a:xfrm>
          <a:prstGeom prst="rect">
            <a:avLst/>
          </a:prstGeom>
          <a:noFill/>
          <a:extLst>
            <a:ext uri="{909E8E84-426E-40DD-AFC4-6F175D3DCCD1}">
              <a14:hiddenFill xmlns:a14="http://schemas.microsoft.com/office/drawing/2010/main">
                <a:solidFill>
                  <a:srgbClr val="FFFFFF"/>
                </a:solidFill>
              </a14:hiddenFill>
            </a:ext>
          </a:extLst>
        </p:spPr>
      </p:pic>
      <p:pic>
        <p:nvPicPr>
          <p:cNvPr id="8197" name="Obraz 8"/>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097725" y="2132856"/>
            <a:ext cx="2886075" cy="2305050"/>
          </a:xfrm>
          <a:prstGeom prst="rect">
            <a:avLst/>
          </a:prstGeom>
          <a:noFill/>
          <a:extLst>
            <a:ext uri="{909E8E84-426E-40DD-AFC4-6F175D3DCCD1}">
              <a14:hiddenFill xmlns:a14="http://schemas.microsoft.com/office/drawing/2010/main">
                <a:solidFill>
                  <a:srgbClr val="FFFFFF"/>
                </a:solidFill>
              </a14:hiddenFill>
            </a:ext>
          </a:extLst>
        </p:spPr>
      </p:pic>
      <p:pic>
        <p:nvPicPr>
          <p:cNvPr id="8196" name="Obraz 10"/>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106827" y="2132856"/>
            <a:ext cx="2886075" cy="2305050"/>
          </a:xfrm>
          <a:prstGeom prst="rect">
            <a:avLst/>
          </a:prstGeom>
          <a:noFill/>
          <a:extLst>
            <a:ext uri="{909E8E84-426E-40DD-AFC4-6F175D3DCCD1}">
              <a14:hiddenFill xmlns:a14="http://schemas.microsoft.com/office/drawing/2010/main">
                <a:solidFill>
                  <a:srgbClr val="FFFFFF"/>
                </a:solidFill>
              </a14:hiddenFill>
            </a:ext>
          </a:extLst>
        </p:spPr>
      </p:pic>
      <p:pic>
        <p:nvPicPr>
          <p:cNvPr id="8195" name="Obraz 11"/>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04145" y="4417889"/>
            <a:ext cx="2886075" cy="2305050"/>
          </a:xfrm>
          <a:prstGeom prst="rect">
            <a:avLst/>
          </a:prstGeom>
          <a:noFill/>
          <a:extLst>
            <a:ext uri="{909E8E84-426E-40DD-AFC4-6F175D3DCCD1}">
              <a14:hiddenFill xmlns:a14="http://schemas.microsoft.com/office/drawing/2010/main">
                <a:solidFill>
                  <a:srgbClr val="FFFFFF"/>
                </a:solidFill>
              </a14:hiddenFill>
            </a:ext>
          </a:extLst>
        </p:spPr>
      </p:pic>
      <p:pic>
        <p:nvPicPr>
          <p:cNvPr id="8194" name="Obraz 12"/>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097724" y="4455022"/>
            <a:ext cx="2886075" cy="2305050"/>
          </a:xfrm>
          <a:prstGeom prst="rect">
            <a:avLst/>
          </a:prstGeom>
          <a:noFill/>
          <a:extLst>
            <a:ext uri="{909E8E84-426E-40DD-AFC4-6F175D3DCCD1}">
              <a14:hiddenFill xmlns:a14="http://schemas.microsoft.com/office/drawing/2010/main">
                <a:solidFill>
                  <a:srgbClr val="FFFFFF"/>
                </a:solidFill>
              </a14:hiddenFill>
            </a:ext>
          </a:extLst>
        </p:spPr>
      </p:pic>
      <p:pic>
        <p:nvPicPr>
          <p:cNvPr id="8193" name="Obraz 13"/>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6078954" y="4417889"/>
            <a:ext cx="2886075" cy="2305050"/>
          </a:xfrm>
          <a:prstGeom prst="rect">
            <a:avLst/>
          </a:prstGeom>
          <a:noFill/>
          <a:extLst>
            <a:ext uri="{909E8E84-426E-40DD-AFC4-6F175D3DCCD1}">
              <a14:hiddenFill xmlns:a14="http://schemas.microsoft.com/office/drawing/2010/main">
                <a:solidFill>
                  <a:srgbClr val="FFFFFF"/>
                </a:solidFill>
              </a14:hiddenFill>
            </a:ext>
          </a:extLst>
        </p:spPr>
      </p:pic>
      <p:sp>
        <p:nvSpPr>
          <p:cNvPr id="2" name="Rectangle 7"/>
          <p:cNvSpPr>
            <a:spLocks noChangeArrowheads="1"/>
          </p:cNvSpPr>
          <p:nvPr/>
        </p:nvSpPr>
        <p:spPr bwMode="auto">
          <a:xfrm>
            <a:off x="0" y="66675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pl-PL"/>
          </a:p>
        </p:txBody>
      </p:sp>
      <p:sp>
        <p:nvSpPr>
          <p:cNvPr id="5" name="Rectangle 8"/>
          <p:cNvSpPr>
            <a:spLocks noChangeArrowheads="1"/>
          </p:cNvSpPr>
          <p:nvPr/>
        </p:nvSpPr>
        <p:spPr bwMode="auto">
          <a:xfrm>
            <a:off x="0" y="1495425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pl-PL"/>
          </a:p>
        </p:txBody>
      </p:sp>
    </p:spTree>
    <p:extLst>
      <p:ext uri="{BB962C8B-B14F-4D97-AF65-F5344CB8AC3E}">
        <p14:creationId xmlns:p14="http://schemas.microsoft.com/office/powerpoint/2010/main" val="1376199996"/>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txBox="1">
            <a:spLocks noChangeArrowheads="1"/>
          </p:cNvSpPr>
          <p:nvPr/>
        </p:nvSpPr>
        <p:spPr>
          <a:xfrm>
            <a:off x="457200" y="1448243"/>
            <a:ext cx="8229600" cy="900637"/>
          </a:xfrm>
          <a:prstGeom prst="rect">
            <a:avLst/>
          </a:prstGeom>
        </p:spPr>
        <p:txBody>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pl-PL" sz="4000" dirty="0" smtClean="0"/>
              <a:t>Wnioski</a:t>
            </a:r>
            <a:endParaRPr lang="pl-PL" sz="4000" dirty="0"/>
          </a:p>
        </p:txBody>
      </p:sp>
      <p:sp>
        <p:nvSpPr>
          <p:cNvPr id="2" name="pole tekstowe 1"/>
          <p:cNvSpPr txBox="1">
            <a:spLocks/>
          </p:cNvSpPr>
          <p:nvPr/>
        </p:nvSpPr>
        <p:spPr>
          <a:xfrm>
            <a:off x="611560" y="2348880"/>
            <a:ext cx="7848872" cy="4176464"/>
          </a:xfrm>
          <a:prstGeom prst="rect">
            <a:avLst/>
          </a:prstGeom>
          <a:noFill/>
        </p:spPr>
        <p:txBody>
          <a:bodyPr wrap="square" rtlCol="0">
            <a:noAutofit/>
          </a:bodyPr>
          <a:lstStyle/>
          <a:p>
            <a:r>
              <a:rPr lang="pl-PL" sz="2000" dirty="0"/>
              <a:t>Autorzy stanęli na stanowisku, że nowe zasady pozytywnie wpłyną na wyniki funduszy, jednakże nie znalazło to odzwierciedlenia w wynikach badań. Być może zbyt krótki był okres funkcjonowania nowej regulacji oraz fakt, iż 24 miesięczna karencja dotyczy jedynie nowo nabywanych jednostek (od stycznia 2013 r.). </a:t>
            </a:r>
          </a:p>
          <a:p>
            <a:r>
              <a:rPr lang="pl-PL" sz="2000" dirty="0"/>
              <a:t>      Jedynie 3 fundusze na 6 badanych odnotowało lepsze wyniki po wprowadzeniu nowej regulacji prawnej. Zarówno te, które zyskały, jak i te, które straciły nie należały do jednorodnych grup ani pod względem strategii inwestycyjnych, ani posiadanych środków. Zdaniem autorów należałoby kontynuować badania, tym bardziej, iż strategie przyjmowane przez fundusze zakładają minimalny okres inwestycyjny 4- lub 5-letni.</a:t>
            </a:r>
          </a:p>
        </p:txBody>
      </p:sp>
    </p:spTree>
    <p:extLst>
      <p:ext uri="{BB962C8B-B14F-4D97-AF65-F5344CB8AC3E}">
        <p14:creationId xmlns:p14="http://schemas.microsoft.com/office/powerpoint/2010/main" val="2002519417"/>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txBox="1">
            <a:spLocks noChangeArrowheads="1"/>
          </p:cNvSpPr>
          <p:nvPr/>
        </p:nvSpPr>
        <p:spPr>
          <a:xfrm>
            <a:off x="457200" y="3140968"/>
            <a:ext cx="8229600" cy="1143000"/>
          </a:xfrm>
          <a:prstGeom prst="rect">
            <a:avLst/>
          </a:prstGeom>
        </p:spPr>
        <p:txBody>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pl-PL" altLang="pl-PL" sz="4000" dirty="0" smtClean="0"/>
              <a:t>Dziękujemy za uwagę</a:t>
            </a:r>
            <a:endParaRPr lang="pl-PL" altLang="pl-PL" sz="4000" dirty="0"/>
          </a:p>
        </p:txBody>
      </p:sp>
    </p:spTree>
    <p:extLst>
      <p:ext uri="{BB962C8B-B14F-4D97-AF65-F5344CB8AC3E}">
        <p14:creationId xmlns:p14="http://schemas.microsoft.com/office/powerpoint/2010/main" val="312212481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txBox="1">
            <a:spLocks noChangeArrowheads="1"/>
          </p:cNvSpPr>
          <p:nvPr/>
        </p:nvSpPr>
        <p:spPr>
          <a:xfrm>
            <a:off x="457200" y="1448243"/>
            <a:ext cx="8229600" cy="1143000"/>
          </a:xfrm>
          <a:prstGeom prst="rect">
            <a:avLst/>
          </a:prstGeom>
        </p:spPr>
        <p:txBody>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pl-PL" altLang="pl-PL" sz="4000" dirty="0" smtClean="0"/>
              <a:t>Cel pracy</a:t>
            </a:r>
            <a:endParaRPr lang="pl-PL" altLang="pl-PL" sz="4000" dirty="0"/>
          </a:p>
        </p:txBody>
      </p:sp>
      <p:sp>
        <p:nvSpPr>
          <p:cNvPr id="2" name="pole tekstowe 1"/>
          <p:cNvSpPr txBox="1"/>
          <p:nvPr/>
        </p:nvSpPr>
        <p:spPr>
          <a:xfrm>
            <a:off x="611560" y="2420888"/>
            <a:ext cx="7848872" cy="1200329"/>
          </a:xfrm>
          <a:prstGeom prst="rect">
            <a:avLst/>
          </a:prstGeom>
          <a:noFill/>
        </p:spPr>
        <p:txBody>
          <a:bodyPr wrap="square" rtlCol="0">
            <a:spAutoFit/>
          </a:bodyPr>
          <a:lstStyle/>
          <a:p>
            <a:r>
              <a:rPr lang="pl-PL" sz="2400" dirty="0"/>
              <a:t>Celem autorów jest ocena zmian prawnych z punktu widzenia </a:t>
            </a:r>
            <a:r>
              <a:rPr lang="pl-PL" sz="2400" dirty="0" smtClean="0"/>
              <a:t>ich wpływu na atrakcyjność </a:t>
            </a:r>
            <a:r>
              <a:rPr lang="pl-PL" sz="2400" dirty="0"/>
              <a:t>inwestowania w niemiecki publiczny otwarty fundusz inwestycyjny nieruchomości. </a:t>
            </a:r>
          </a:p>
        </p:txBody>
      </p:sp>
    </p:spTree>
    <p:extLst>
      <p:ext uri="{BB962C8B-B14F-4D97-AF65-F5344CB8AC3E}">
        <p14:creationId xmlns:p14="http://schemas.microsoft.com/office/powerpoint/2010/main" val="12619771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txBox="1">
            <a:spLocks noChangeArrowheads="1"/>
          </p:cNvSpPr>
          <p:nvPr/>
        </p:nvSpPr>
        <p:spPr>
          <a:xfrm>
            <a:off x="457200" y="1448243"/>
            <a:ext cx="8229600" cy="1143000"/>
          </a:xfrm>
          <a:prstGeom prst="rect">
            <a:avLst/>
          </a:prstGeom>
        </p:spPr>
        <p:txBody>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pl-PL" altLang="pl-PL" sz="4000" dirty="0" smtClean="0"/>
              <a:t>Hipoteza badawcza</a:t>
            </a:r>
            <a:endParaRPr lang="pl-PL" altLang="pl-PL" sz="4000" dirty="0"/>
          </a:p>
        </p:txBody>
      </p:sp>
      <p:sp>
        <p:nvSpPr>
          <p:cNvPr id="2" name="pole tekstowe 1"/>
          <p:cNvSpPr txBox="1"/>
          <p:nvPr/>
        </p:nvSpPr>
        <p:spPr>
          <a:xfrm>
            <a:off x="611560" y="2420888"/>
            <a:ext cx="7848872" cy="830997"/>
          </a:xfrm>
          <a:prstGeom prst="rect">
            <a:avLst/>
          </a:prstGeom>
          <a:noFill/>
        </p:spPr>
        <p:txBody>
          <a:bodyPr wrap="square" rtlCol="0">
            <a:spAutoFit/>
          </a:bodyPr>
          <a:lstStyle/>
          <a:p>
            <a:r>
              <a:rPr lang="pl-PL" sz="2400" dirty="0" smtClean="0"/>
              <a:t>Zmiany </a:t>
            </a:r>
            <a:r>
              <a:rPr lang="pl-PL" sz="2400" dirty="0"/>
              <a:t>wprowadzone w funkcjonowaniu funduszy przełożyły się na wzrost cen jednostek </a:t>
            </a:r>
            <a:r>
              <a:rPr lang="pl-PL" sz="2400" dirty="0" smtClean="0"/>
              <a:t>uczestnictwa.</a:t>
            </a:r>
            <a:endParaRPr lang="pl-PL" sz="2400" dirty="0"/>
          </a:p>
        </p:txBody>
      </p:sp>
    </p:spTree>
    <p:extLst>
      <p:ext uri="{BB962C8B-B14F-4D97-AF65-F5344CB8AC3E}">
        <p14:creationId xmlns:p14="http://schemas.microsoft.com/office/powerpoint/2010/main" val="151046011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txBox="1">
            <a:spLocks noChangeArrowheads="1"/>
          </p:cNvSpPr>
          <p:nvPr/>
        </p:nvSpPr>
        <p:spPr>
          <a:xfrm>
            <a:off x="457200" y="1448243"/>
            <a:ext cx="8229600" cy="900637"/>
          </a:xfrm>
          <a:prstGeom prst="rect">
            <a:avLst/>
          </a:prstGeom>
        </p:spPr>
        <p:txBody>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pl-PL" altLang="pl-PL" sz="4000" dirty="0" smtClean="0"/>
              <a:t>Przegląd literatury</a:t>
            </a:r>
            <a:endParaRPr lang="pl-PL" altLang="pl-PL" sz="4000" dirty="0"/>
          </a:p>
        </p:txBody>
      </p:sp>
      <p:sp>
        <p:nvSpPr>
          <p:cNvPr id="2" name="pole tekstowe 1"/>
          <p:cNvSpPr txBox="1"/>
          <p:nvPr/>
        </p:nvSpPr>
        <p:spPr>
          <a:xfrm>
            <a:off x="611560" y="2420888"/>
            <a:ext cx="7848872" cy="4093428"/>
          </a:xfrm>
          <a:prstGeom prst="rect">
            <a:avLst/>
          </a:prstGeom>
          <a:noFill/>
        </p:spPr>
        <p:txBody>
          <a:bodyPr wrap="square" rtlCol="0">
            <a:spAutoFit/>
          </a:bodyPr>
          <a:lstStyle/>
          <a:p>
            <a:r>
              <a:rPr lang="pl-PL" sz="2000" dirty="0" err="1"/>
              <a:t>Bundesverband</a:t>
            </a:r>
            <a:r>
              <a:rPr lang="pl-PL" sz="2000" dirty="0"/>
              <a:t> </a:t>
            </a:r>
            <a:r>
              <a:rPr lang="pl-PL" sz="2000" dirty="0" err="1"/>
              <a:t>Öffentlicher</a:t>
            </a:r>
            <a:r>
              <a:rPr lang="pl-PL" sz="2000" dirty="0"/>
              <a:t> </a:t>
            </a:r>
            <a:r>
              <a:rPr lang="pl-PL" sz="2000" dirty="0" err="1"/>
              <a:t>Banken</a:t>
            </a:r>
            <a:r>
              <a:rPr lang="pl-PL" sz="2000" dirty="0"/>
              <a:t> </a:t>
            </a:r>
            <a:r>
              <a:rPr lang="pl-PL" sz="2000" dirty="0" err="1"/>
              <a:t>Deutschlands</a:t>
            </a:r>
            <a:r>
              <a:rPr lang="pl-PL" sz="2000" dirty="0"/>
              <a:t>, 2011, Das </a:t>
            </a:r>
            <a:r>
              <a:rPr lang="pl-PL" sz="2000" dirty="0" err="1"/>
              <a:t>Anlegerschutz</a:t>
            </a:r>
            <a:r>
              <a:rPr lang="pl-PL" sz="2000" dirty="0"/>
              <a:t>- </a:t>
            </a:r>
            <a:r>
              <a:rPr lang="pl-PL" sz="2000" dirty="0" err="1"/>
              <a:t>und</a:t>
            </a:r>
            <a:r>
              <a:rPr lang="pl-PL" sz="2000" dirty="0"/>
              <a:t> Funk-</a:t>
            </a:r>
            <a:r>
              <a:rPr lang="pl-PL" sz="2000" dirty="0" err="1"/>
              <a:t>tionsverbesserungsgesetz</a:t>
            </a:r>
            <a:r>
              <a:rPr lang="pl-PL" sz="2000" dirty="0"/>
              <a:t>.</a:t>
            </a:r>
          </a:p>
          <a:p>
            <a:r>
              <a:rPr lang="pl-PL" sz="2000" dirty="0"/>
              <a:t>BVI </a:t>
            </a:r>
            <a:r>
              <a:rPr lang="pl-PL" sz="2000" dirty="0" err="1"/>
              <a:t>Jahrbuch</a:t>
            </a:r>
            <a:r>
              <a:rPr lang="pl-PL" sz="2000" dirty="0"/>
              <a:t> 2016, </a:t>
            </a:r>
            <a:r>
              <a:rPr lang="pl-PL" sz="2000" dirty="0" err="1"/>
              <a:t>Daten</a:t>
            </a:r>
            <a:r>
              <a:rPr lang="pl-PL" sz="2000" dirty="0"/>
              <a:t>, </a:t>
            </a:r>
            <a:r>
              <a:rPr lang="pl-PL" sz="2000" dirty="0" err="1"/>
              <a:t>Fakten</a:t>
            </a:r>
            <a:r>
              <a:rPr lang="pl-PL" sz="2000" dirty="0"/>
              <a:t>, </a:t>
            </a:r>
            <a:r>
              <a:rPr lang="pl-PL" sz="2000" dirty="0" err="1"/>
              <a:t>Perspectiven</a:t>
            </a:r>
            <a:r>
              <a:rPr lang="pl-PL" sz="2000" dirty="0"/>
              <a:t>.</a:t>
            </a:r>
          </a:p>
          <a:p>
            <a:r>
              <a:rPr lang="pl-PL" sz="2000" dirty="0"/>
              <a:t>DTZ, 2012, German open-</a:t>
            </a:r>
            <a:r>
              <a:rPr lang="pl-PL" sz="2000" dirty="0" err="1"/>
              <a:t>ended</a:t>
            </a:r>
            <a:r>
              <a:rPr lang="pl-PL" sz="2000" dirty="0"/>
              <a:t> </a:t>
            </a:r>
            <a:r>
              <a:rPr lang="pl-PL" sz="2000" dirty="0" err="1"/>
              <a:t>funds</a:t>
            </a:r>
            <a:r>
              <a:rPr lang="pl-PL" sz="2000" dirty="0"/>
              <a:t> - </a:t>
            </a:r>
            <a:r>
              <a:rPr lang="pl-PL" sz="2000" dirty="0" err="1"/>
              <a:t>October</a:t>
            </a:r>
            <a:r>
              <a:rPr lang="pl-PL" sz="2000" dirty="0"/>
              <a:t> 2012, DTZ Intranet.</a:t>
            </a:r>
          </a:p>
          <a:p>
            <a:r>
              <a:rPr lang="pl-PL" sz="2000" dirty="0"/>
              <a:t>Maurer R., </a:t>
            </a:r>
            <a:r>
              <a:rPr lang="pl-PL" sz="2000" dirty="0" err="1"/>
              <a:t>Rogalla</a:t>
            </a:r>
            <a:r>
              <a:rPr lang="pl-PL" sz="2000" dirty="0"/>
              <a:t> R., </a:t>
            </a:r>
            <a:r>
              <a:rPr lang="pl-PL" sz="2000" dirty="0" err="1"/>
              <a:t>Yuanyuan</a:t>
            </a:r>
            <a:r>
              <a:rPr lang="pl-PL" sz="2000" dirty="0"/>
              <a:t> S., 2012, The </a:t>
            </a:r>
            <a:r>
              <a:rPr lang="pl-PL" sz="2000" dirty="0" err="1"/>
              <a:t>liquidity</a:t>
            </a:r>
            <a:r>
              <a:rPr lang="pl-PL" sz="2000" dirty="0"/>
              <a:t> </a:t>
            </a:r>
            <a:r>
              <a:rPr lang="pl-PL" sz="2000" dirty="0" err="1"/>
              <a:t>crisis</a:t>
            </a:r>
            <a:r>
              <a:rPr lang="pl-PL" sz="2000" dirty="0"/>
              <a:t> of German open-end real </a:t>
            </a:r>
            <a:r>
              <a:rPr lang="pl-PL" sz="2000" dirty="0" err="1"/>
              <a:t>estate</a:t>
            </a:r>
            <a:r>
              <a:rPr lang="pl-PL" sz="2000" dirty="0"/>
              <a:t> </a:t>
            </a:r>
            <a:r>
              <a:rPr lang="pl-PL" sz="2000" dirty="0" err="1" smtClean="0"/>
              <a:t>funds</a:t>
            </a:r>
            <a:r>
              <a:rPr lang="pl-PL" sz="2000" dirty="0"/>
              <a:t> </a:t>
            </a:r>
            <a:r>
              <a:rPr lang="pl-PL" sz="2000" dirty="0" smtClean="0"/>
              <a:t>and </a:t>
            </a:r>
            <a:r>
              <a:rPr lang="pl-PL" sz="2000" dirty="0" err="1"/>
              <a:t>their</a:t>
            </a:r>
            <a:r>
              <a:rPr lang="pl-PL" sz="2000" dirty="0"/>
              <a:t> </a:t>
            </a:r>
            <a:r>
              <a:rPr lang="pl-PL" sz="2000" dirty="0" err="1"/>
              <a:t>impact</a:t>
            </a:r>
            <a:r>
              <a:rPr lang="pl-PL" sz="2000" dirty="0"/>
              <a:t> on </a:t>
            </a:r>
            <a:r>
              <a:rPr lang="pl-PL" sz="2000" dirty="0" err="1"/>
              <a:t>optimal</a:t>
            </a:r>
            <a:r>
              <a:rPr lang="pl-PL" sz="2000" dirty="0"/>
              <a:t> </a:t>
            </a:r>
            <a:r>
              <a:rPr lang="pl-PL" sz="2000" dirty="0" err="1"/>
              <a:t>asset</a:t>
            </a:r>
            <a:r>
              <a:rPr lang="pl-PL" sz="2000" dirty="0"/>
              <a:t> </a:t>
            </a:r>
            <a:r>
              <a:rPr lang="pl-PL" sz="2000" dirty="0" err="1"/>
              <a:t>allocation</a:t>
            </a:r>
            <a:r>
              <a:rPr lang="pl-PL" sz="2000" dirty="0"/>
              <a:t> in </a:t>
            </a:r>
            <a:r>
              <a:rPr lang="pl-PL" sz="2000" dirty="0" err="1"/>
              <a:t>retirement</a:t>
            </a:r>
            <a:r>
              <a:rPr lang="pl-PL" sz="2000" dirty="0"/>
              <a:t>, </a:t>
            </a:r>
            <a:r>
              <a:rPr lang="pl-PL" sz="2000" dirty="0" err="1"/>
              <a:t>Zeitschrift</a:t>
            </a:r>
            <a:r>
              <a:rPr lang="pl-PL" sz="2000" dirty="0"/>
              <a:t> </a:t>
            </a:r>
            <a:r>
              <a:rPr lang="pl-PL" sz="2000" dirty="0" err="1"/>
              <a:t>für</a:t>
            </a:r>
            <a:r>
              <a:rPr lang="pl-PL" sz="2000" dirty="0"/>
              <a:t> </a:t>
            </a:r>
            <a:r>
              <a:rPr lang="pl-PL" sz="2000" dirty="0" err="1"/>
              <a:t>Betriebswirtschaft</a:t>
            </a:r>
            <a:r>
              <a:rPr lang="pl-PL" sz="2000" dirty="0"/>
              <a:t> 82, s.79-107.</a:t>
            </a:r>
          </a:p>
          <a:p>
            <a:r>
              <a:rPr lang="pl-PL" sz="2000" dirty="0" err="1"/>
              <a:t>Schweizer</a:t>
            </a:r>
            <a:r>
              <a:rPr lang="pl-PL" sz="2000" dirty="0"/>
              <a:t> D., Haß L., 2013, Do </a:t>
            </a:r>
            <a:r>
              <a:rPr lang="pl-PL" sz="2000" dirty="0" err="1"/>
              <a:t>Alternative</a:t>
            </a:r>
            <a:r>
              <a:rPr lang="pl-PL" sz="2000" dirty="0"/>
              <a:t> Real </a:t>
            </a:r>
            <a:r>
              <a:rPr lang="pl-PL" sz="2000" dirty="0" err="1"/>
              <a:t>Estate</a:t>
            </a:r>
            <a:r>
              <a:rPr lang="pl-PL" sz="2000" dirty="0"/>
              <a:t> Investment </a:t>
            </a:r>
            <a:r>
              <a:rPr lang="pl-PL" sz="2000" dirty="0" err="1"/>
              <a:t>Vehicles</a:t>
            </a:r>
            <a:r>
              <a:rPr lang="pl-PL" sz="2000" dirty="0"/>
              <a:t> </a:t>
            </a:r>
            <a:r>
              <a:rPr lang="pl-PL" sz="2000" dirty="0" err="1"/>
              <a:t>Add</a:t>
            </a:r>
            <a:r>
              <a:rPr lang="pl-PL" sz="2000" dirty="0"/>
              <a:t> Value to </a:t>
            </a:r>
            <a:r>
              <a:rPr lang="pl-PL" sz="2000" dirty="0" smtClean="0"/>
              <a:t>REITS? </a:t>
            </a:r>
            <a:r>
              <a:rPr lang="pl-PL" sz="2000" dirty="0" err="1" smtClean="0"/>
              <a:t>Journal</a:t>
            </a:r>
            <a:r>
              <a:rPr lang="pl-PL" sz="2000" dirty="0" smtClean="0"/>
              <a:t> </a:t>
            </a:r>
            <a:r>
              <a:rPr lang="pl-PL" sz="2000" dirty="0"/>
              <a:t>of Real </a:t>
            </a:r>
            <a:r>
              <a:rPr lang="pl-PL" sz="2000" dirty="0" err="1"/>
              <a:t>Estate</a:t>
            </a:r>
            <a:r>
              <a:rPr lang="pl-PL" sz="2000" dirty="0"/>
              <a:t> Finance &amp; </a:t>
            </a:r>
            <a:r>
              <a:rPr lang="pl-PL" sz="2000" dirty="0" err="1"/>
              <a:t>Economy</a:t>
            </a:r>
            <a:r>
              <a:rPr lang="pl-PL" sz="2000" dirty="0"/>
              <a:t>, 47 (1), s.65-82.</a:t>
            </a:r>
          </a:p>
          <a:p>
            <a:r>
              <a:rPr lang="pl-PL" sz="2000" dirty="0"/>
              <a:t>Sebastian S., </a:t>
            </a:r>
            <a:r>
              <a:rPr lang="pl-PL" sz="2000" dirty="0" err="1"/>
              <a:t>Strohsal</a:t>
            </a:r>
            <a:r>
              <a:rPr lang="pl-PL" sz="2000" dirty="0"/>
              <a:t> T., 2012, German open-end real </a:t>
            </a:r>
            <a:r>
              <a:rPr lang="pl-PL" sz="2000" dirty="0" err="1"/>
              <a:t>estate</a:t>
            </a:r>
            <a:r>
              <a:rPr lang="pl-PL" sz="2000" dirty="0"/>
              <a:t> </a:t>
            </a:r>
            <a:r>
              <a:rPr lang="pl-PL" sz="2000" dirty="0" err="1"/>
              <a:t>funds</a:t>
            </a:r>
            <a:r>
              <a:rPr lang="pl-PL" sz="2000" dirty="0"/>
              <a:t> (w:) Just T., </a:t>
            </a:r>
            <a:r>
              <a:rPr lang="pl-PL" sz="2000" dirty="0" err="1"/>
              <a:t>Maennig</a:t>
            </a:r>
            <a:r>
              <a:rPr lang="pl-PL" sz="2000" dirty="0"/>
              <a:t> W. (red</a:t>
            </a:r>
            <a:r>
              <a:rPr lang="pl-PL" sz="2000" dirty="0" smtClean="0"/>
              <a:t>.): </a:t>
            </a:r>
            <a:r>
              <a:rPr lang="pl-PL" sz="2000" dirty="0" err="1" smtClean="0"/>
              <a:t>Understanding</a:t>
            </a:r>
            <a:r>
              <a:rPr lang="pl-PL" sz="2000" dirty="0" smtClean="0"/>
              <a:t> </a:t>
            </a:r>
            <a:r>
              <a:rPr lang="pl-PL" sz="2000" dirty="0"/>
              <a:t>German real </a:t>
            </a:r>
            <a:r>
              <a:rPr lang="pl-PL" sz="2000" dirty="0" err="1"/>
              <a:t>estate</a:t>
            </a:r>
            <a:r>
              <a:rPr lang="pl-PL" sz="2000" dirty="0"/>
              <a:t> </a:t>
            </a:r>
            <a:r>
              <a:rPr lang="pl-PL" sz="2000" dirty="0" err="1"/>
              <a:t>markets</a:t>
            </a:r>
            <a:r>
              <a:rPr lang="pl-PL" sz="2000" dirty="0"/>
              <a:t>, Springer.</a:t>
            </a:r>
          </a:p>
        </p:txBody>
      </p:sp>
    </p:spTree>
    <p:extLst>
      <p:ext uri="{BB962C8B-B14F-4D97-AF65-F5344CB8AC3E}">
        <p14:creationId xmlns:p14="http://schemas.microsoft.com/office/powerpoint/2010/main" val="271627257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txBox="1">
            <a:spLocks noChangeArrowheads="1"/>
          </p:cNvSpPr>
          <p:nvPr/>
        </p:nvSpPr>
        <p:spPr>
          <a:xfrm>
            <a:off x="457200" y="1448243"/>
            <a:ext cx="8229600" cy="900637"/>
          </a:xfrm>
          <a:prstGeom prst="rect">
            <a:avLst/>
          </a:prstGeom>
        </p:spPr>
        <p:txBody>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pl-PL" altLang="pl-PL" sz="4000" dirty="0" smtClean="0"/>
              <a:t>Badanie część I</a:t>
            </a:r>
            <a:endParaRPr lang="pl-PL" altLang="pl-PL" sz="4000" dirty="0"/>
          </a:p>
        </p:txBody>
      </p:sp>
      <p:sp>
        <p:nvSpPr>
          <p:cNvPr id="2" name="pole tekstowe 1"/>
          <p:cNvSpPr txBox="1">
            <a:spLocks/>
          </p:cNvSpPr>
          <p:nvPr/>
        </p:nvSpPr>
        <p:spPr>
          <a:xfrm>
            <a:off x="611560" y="2420888"/>
            <a:ext cx="7848872" cy="3744416"/>
          </a:xfrm>
          <a:prstGeom prst="rect">
            <a:avLst/>
          </a:prstGeom>
          <a:noFill/>
        </p:spPr>
        <p:txBody>
          <a:bodyPr wrap="square" rtlCol="0">
            <a:normAutofit/>
          </a:bodyPr>
          <a:lstStyle/>
          <a:p>
            <a:r>
              <a:rPr lang="pl-PL" sz="2000" dirty="0" smtClean="0"/>
              <a:t>Niemieckie publiczne </a:t>
            </a:r>
            <a:r>
              <a:rPr lang="pl-PL" sz="2000" dirty="0"/>
              <a:t>otwarte fundusze inwestycyjne nieruchomości przez dziesięciolecia wykazywały relatywnie niskie ryzyko inwestycyjne, dla inwestorów, w szczególności indywidualnych, ważny był niewielki koszt zakupu jednostek uczestnictwa, przy zaufaniu do inwestycji na rynku </a:t>
            </a:r>
            <a:r>
              <a:rPr lang="pl-PL" sz="2000" dirty="0" smtClean="0"/>
              <a:t>nieruchomości.</a:t>
            </a:r>
          </a:p>
          <a:p>
            <a:r>
              <a:rPr lang="pl-PL" sz="2000" dirty="0"/>
              <a:t>Zaufanie do inwestycji dokonywanych w drodze nabywania jednostek uczestnictwa zostało podważone dwoma kryzysami płynności, które miały miejsce w </a:t>
            </a:r>
            <a:r>
              <a:rPr lang="pl-PL" sz="2000" dirty="0" smtClean="0"/>
              <a:t>latach 2005-2006 i 2008-?  </a:t>
            </a:r>
            <a:endParaRPr lang="pl-PL" sz="2000" dirty="0"/>
          </a:p>
        </p:txBody>
      </p:sp>
    </p:spTree>
    <p:extLst>
      <p:ext uri="{BB962C8B-B14F-4D97-AF65-F5344CB8AC3E}">
        <p14:creationId xmlns:p14="http://schemas.microsoft.com/office/powerpoint/2010/main" val="524813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Prostokąt 4"/>
          <p:cNvSpPr/>
          <p:nvPr/>
        </p:nvSpPr>
        <p:spPr>
          <a:xfrm>
            <a:off x="323528" y="836712"/>
            <a:ext cx="8712968" cy="1354217"/>
          </a:xfrm>
          <a:prstGeom prst="rect">
            <a:avLst/>
          </a:prstGeom>
        </p:spPr>
        <p:txBody>
          <a:bodyPr wrap="square">
            <a:spAutoFit/>
          </a:bodyPr>
          <a:lstStyle/>
          <a:p>
            <a:r>
              <a:rPr lang="pl-PL" sz="1600" b="1" dirty="0"/>
              <a:t>Tabela 1.</a:t>
            </a:r>
            <a:r>
              <a:rPr lang="pl-PL" sz="1600" dirty="0"/>
              <a:t> Publiczne otwarte fundusze nieruchomości w porównaniu do wszystkich publicznych otwartych funduszy inwestycyjnych w Niemczech w latach </a:t>
            </a:r>
            <a:r>
              <a:rPr lang="pl-PL" sz="1600" dirty="0" smtClean="0"/>
              <a:t>1993-2015 </a:t>
            </a:r>
          </a:p>
          <a:p>
            <a:r>
              <a:rPr lang="pl-PL" sz="1600" dirty="0" smtClean="0"/>
              <a:t>Źródło</a:t>
            </a:r>
            <a:r>
              <a:rPr lang="pl-PL" sz="1600" dirty="0"/>
              <a:t>: oprac. własne na podstawie: </a:t>
            </a:r>
            <a:r>
              <a:rPr lang="pl-PL" sz="1600" dirty="0" err="1"/>
              <a:t>Bundesverband</a:t>
            </a:r>
            <a:r>
              <a:rPr lang="pl-PL" sz="1600" dirty="0"/>
              <a:t> Investment </a:t>
            </a:r>
            <a:r>
              <a:rPr lang="pl-PL" sz="1600" dirty="0" err="1"/>
              <a:t>und</a:t>
            </a:r>
            <a:r>
              <a:rPr lang="pl-PL" sz="1600" dirty="0"/>
              <a:t> </a:t>
            </a:r>
            <a:r>
              <a:rPr lang="pl-PL" sz="1600" dirty="0" err="1"/>
              <a:t>Asset</a:t>
            </a:r>
            <a:r>
              <a:rPr lang="pl-PL" sz="1600" dirty="0"/>
              <a:t> Management (BVI) </a:t>
            </a:r>
            <a:r>
              <a:rPr lang="pl-PL" sz="1600" dirty="0" err="1"/>
              <a:t>Jahrbuch</a:t>
            </a:r>
            <a:r>
              <a:rPr lang="pl-PL" sz="1600" dirty="0"/>
              <a:t>.</a:t>
            </a:r>
          </a:p>
          <a:p>
            <a:endParaRPr lang="pl-PL" dirty="0"/>
          </a:p>
        </p:txBody>
      </p:sp>
      <p:graphicFrame>
        <p:nvGraphicFramePr>
          <p:cNvPr id="6" name="Tabela 5"/>
          <p:cNvGraphicFramePr>
            <a:graphicFrameLocks noGrp="1"/>
          </p:cNvGraphicFramePr>
          <p:nvPr>
            <p:extLst>
              <p:ext uri="{D42A27DB-BD31-4B8C-83A1-F6EECF244321}">
                <p14:modId xmlns:p14="http://schemas.microsoft.com/office/powerpoint/2010/main" val="4262662620"/>
              </p:ext>
            </p:extLst>
          </p:nvPr>
        </p:nvGraphicFramePr>
        <p:xfrm>
          <a:off x="323528" y="2060848"/>
          <a:ext cx="8568953" cy="5462016"/>
        </p:xfrm>
        <a:graphic>
          <a:graphicData uri="http://schemas.openxmlformats.org/drawingml/2006/table">
            <a:tbl>
              <a:tblPr>
                <a:tableStyleId>{5C22544A-7EE6-4342-B048-85BDC9FD1C3A}</a:tableStyleId>
              </a:tblPr>
              <a:tblGrid>
                <a:gridCol w="504055"/>
                <a:gridCol w="576064"/>
                <a:gridCol w="3221468"/>
                <a:gridCol w="1955513"/>
                <a:gridCol w="2311853"/>
              </a:tblGrid>
              <a:tr h="461038">
                <a:tc rowSpan="2">
                  <a:txBody>
                    <a:bodyPr/>
                    <a:lstStyle/>
                    <a:p>
                      <a:pPr algn="just">
                        <a:lnSpc>
                          <a:spcPct val="115000"/>
                        </a:lnSpc>
                        <a:spcAft>
                          <a:spcPts val="0"/>
                        </a:spcAft>
                      </a:pPr>
                      <a:r>
                        <a:rPr lang="pl-PL" sz="1400" b="1" dirty="0">
                          <a:solidFill>
                            <a:schemeClr val="tx2">
                              <a:lumMod val="60000"/>
                              <a:lumOff val="40000"/>
                            </a:schemeClr>
                          </a:solidFill>
                          <a:effectLst/>
                        </a:rPr>
                        <a:t> </a:t>
                      </a:r>
                      <a:endParaRPr lang="pl-PL" sz="1400" b="1" dirty="0">
                        <a:solidFill>
                          <a:schemeClr val="tx2">
                            <a:lumMod val="60000"/>
                            <a:lumOff val="40000"/>
                          </a:schemeClr>
                        </a:solidFill>
                        <a:effectLst/>
                        <a:latin typeface="Times New Roman"/>
                        <a:ea typeface="Times New Roman"/>
                        <a:cs typeface="Times New Roman"/>
                      </a:endParaRPr>
                    </a:p>
                  </a:txBody>
                  <a:tcPr marL="10995" marR="10995" marT="0" marB="0"/>
                </a:tc>
                <a:tc gridSpan="2">
                  <a:txBody>
                    <a:bodyPr/>
                    <a:lstStyle/>
                    <a:p>
                      <a:pPr algn="just">
                        <a:lnSpc>
                          <a:spcPct val="115000"/>
                        </a:lnSpc>
                        <a:spcAft>
                          <a:spcPts val="0"/>
                        </a:spcAft>
                      </a:pPr>
                      <a:r>
                        <a:rPr lang="pl-PL" sz="1400" b="1" dirty="0">
                          <a:solidFill>
                            <a:schemeClr val="tx1"/>
                          </a:solidFill>
                          <a:effectLst/>
                        </a:rPr>
                        <a:t>Aktywa publicznych otwartych funduszy nieruchomości</a:t>
                      </a:r>
                      <a:endParaRPr lang="pl-PL" sz="1400" b="1" dirty="0">
                        <a:solidFill>
                          <a:schemeClr val="tx1"/>
                        </a:solidFill>
                        <a:effectLst/>
                        <a:latin typeface="Times New Roman"/>
                        <a:ea typeface="Times New Roman"/>
                        <a:cs typeface="Times New Roman"/>
                      </a:endParaRPr>
                    </a:p>
                  </a:txBody>
                  <a:tcPr marL="10995" marR="10995" marT="0" marB="0"/>
                </a:tc>
                <a:tc hMerge="1">
                  <a:txBody>
                    <a:bodyPr/>
                    <a:lstStyle/>
                    <a:p>
                      <a:endParaRPr lang="pl-PL"/>
                    </a:p>
                  </a:txBody>
                  <a:tcPr/>
                </a:tc>
                <a:tc rowSpan="2">
                  <a:txBody>
                    <a:bodyPr/>
                    <a:lstStyle/>
                    <a:p>
                      <a:pPr algn="just">
                        <a:lnSpc>
                          <a:spcPct val="115000"/>
                        </a:lnSpc>
                        <a:spcAft>
                          <a:spcPts val="0"/>
                        </a:spcAft>
                      </a:pPr>
                      <a:r>
                        <a:rPr lang="pl-PL" sz="1400" b="1" dirty="0">
                          <a:solidFill>
                            <a:schemeClr val="tx1"/>
                          </a:solidFill>
                          <a:effectLst/>
                        </a:rPr>
                        <a:t>Liczba publicznych otwartych funduszy nieruchomości</a:t>
                      </a:r>
                      <a:endParaRPr lang="pl-PL" sz="1400" b="1" dirty="0">
                        <a:solidFill>
                          <a:schemeClr val="tx1"/>
                        </a:solidFill>
                        <a:effectLst/>
                        <a:latin typeface="Times New Roman"/>
                        <a:ea typeface="Times New Roman"/>
                        <a:cs typeface="Times New Roman"/>
                      </a:endParaRPr>
                    </a:p>
                  </a:txBody>
                  <a:tcPr marL="10995" marR="10995" marT="0" marB="0"/>
                </a:tc>
                <a:tc rowSpan="2">
                  <a:txBody>
                    <a:bodyPr/>
                    <a:lstStyle/>
                    <a:p>
                      <a:pPr algn="just">
                        <a:lnSpc>
                          <a:spcPct val="115000"/>
                        </a:lnSpc>
                        <a:spcAft>
                          <a:spcPts val="0"/>
                        </a:spcAft>
                      </a:pPr>
                      <a:r>
                        <a:rPr lang="pl-PL" sz="1400" b="1" dirty="0">
                          <a:solidFill>
                            <a:schemeClr val="tx1"/>
                          </a:solidFill>
                          <a:effectLst/>
                        </a:rPr>
                        <a:t>Liczba wszystkich publicznych otwartych funduszy </a:t>
                      </a:r>
                      <a:endParaRPr lang="pl-PL" sz="1400" b="1" dirty="0">
                        <a:solidFill>
                          <a:schemeClr val="tx1"/>
                        </a:solidFill>
                        <a:effectLst/>
                        <a:latin typeface="Times New Roman"/>
                        <a:ea typeface="Times New Roman"/>
                        <a:cs typeface="Times New Roman"/>
                      </a:endParaRPr>
                    </a:p>
                  </a:txBody>
                  <a:tcPr marL="10995" marR="10995" marT="0" marB="0"/>
                </a:tc>
              </a:tr>
              <a:tr h="225509">
                <a:tc vMerge="1">
                  <a:txBody>
                    <a:bodyPr/>
                    <a:lstStyle/>
                    <a:p>
                      <a:endParaRPr lang="pl-PL"/>
                    </a:p>
                  </a:txBody>
                  <a:tcPr/>
                </a:tc>
                <a:tc>
                  <a:txBody>
                    <a:bodyPr/>
                    <a:lstStyle/>
                    <a:p>
                      <a:pPr algn="just">
                        <a:lnSpc>
                          <a:spcPct val="115000"/>
                        </a:lnSpc>
                        <a:spcAft>
                          <a:spcPts val="0"/>
                        </a:spcAft>
                      </a:pPr>
                      <a:r>
                        <a:rPr lang="pl-PL" sz="1400" b="1" dirty="0">
                          <a:solidFill>
                            <a:schemeClr val="tx1"/>
                          </a:solidFill>
                          <a:effectLst/>
                        </a:rPr>
                        <a:t> mld EUR</a:t>
                      </a:r>
                      <a:endParaRPr lang="pl-PL" sz="1400" b="1" dirty="0">
                        <a:solidFill>
                          <a:schemeClr val="tx1"/>
                        </a:solidFill>
                        <a:effectLst/>
                        <a:latin typeface="Times New Roman"/>
                        <a:ea typeface="Times New Roman"/>
                        <a:cs typeface="Times New Roman"/>
                      </a:endParaRPr>
                    </a:p>
                  </a:txBody>
                  <a:tcPr marL="10995" marR="10995" marT="0" marB="0"/>
                </a:tc>
                <a:tc>
                  <a:txBody>
                    <a:bodyPr/>
                    <a:lstStyle/>
                    <a:p>
                      <a:pPr algn="just">
                        <a:lnSpc>
                          <a:spcPct val="115000"/>
                        </a:lnSpc>
                        <a:spcAft>
                          <a:spcPts val="0"/>
                        </a:spcAft>
                      </a:pPr>
                      <a:r>
                        <a:rPr lang="pl-PL" sz="1400" b="1" dirty="0">
                          <a:solidFill>
                            <a:schemeClr val="tx1"/>
                          </a:solidFill>
                          <a:effectLst/>
                        </a:rPr>
                        <a:t>Jako % aktywów wszystkich publicznych otwartych funduszy </a:t>
                      </a:r>
                      <a:endParaRPr lang="pl-PL" sz="1400" b="1" dirty="0">
                        <a:solidFill>
                          <a:schemeClr val="tx1"/>
                        </a:solidFill>
                        <a:effectLst/>
                        <a:latin typeface="Times New Roman"/>
                        <a:ea typeface="Times New Roman"/>
                        <a:cs typeface="Times New Roman"/>
                      </a:endParaRPr>
                    </a:p>
                  </a:txBody>
                  <a:tcPr marL="10995" marR="10995" marT="0" marB="0"/>
                </a:tc>
                <a:tc vMerge="1">
                  <a:txBody>
                    <a:bodyPr/>
                    <a:lstStyle/>
                    <a:p>
                      <a:endParaRPr lang="pl-PL"/>
                    </a:p>
                  </a:txBody>
                  <a:tcPr/>
                </a:tc>
                <a:tc vMerge="1">
                  <a:txBody>
                    <a:bodyPr/>
                    <a:lstStyle/>
                    <a:p>
                      <a:endParaRPr lang="pl-PL"/>
                    </a:p>
                  </a:txBody>
                  <a:tcPr/>
                </a:tc>
              </a:tr>
              <a:tr h="274551">
                <a:tc>
                  <a:txBody>
                    <a:bodyPr/>
                    <a:lstStyle/>
                    <a:p>
                      <a:pPr algn="just">
                        <a:lnSpc>
                          <a:spcPct val="150000"/>
                        </a:lnSpc>
                        <a:spcAft>
                          <a:spcPts val="0"/>
                        </a:spcAft>
                      </a:pPr>
                      <a:r>
                        <a:rPr lang="en-GB" sz="1400" b="1">
                          <a:effectLst/>
                        </a:rPr>
                        <a:t>1993</a:t>
                      </a:r>
                      <a:endParaRPr lang="pl-PL" sz="1400" b="1">
                        <a:effectLst/>
                        <a:latin typeface="Times New Roman"/>
                        <a:ea typeface="Times New Roman"/>
                        <a:cs typeface="Times New Roman"/>
                      </a:endParaRPr>
                    </a:p>
                  </a:txBody>
                  <a:tcPr marL="10995" marR="10995" marT="0" marB="0"/>
                </a:tc>
                <a:tc>
                  <a:txBody>
                    <a:bodyPr/>
                    <a:lstStyle/>
                    <a:p>
                      <a:pPr algn="r">
                        <a:lnSpc>
                          <a:spcPct val="150000"/>
                        </a:lnSpc>
                        <a:spcAft>
                          <a:spcPts val="0"/>
                        </a:spcAft>
                      </a:pPr>
                      <a:r>
                        <a:rPr lang="en-GB" sz="1400" b="1" dirty="0">
                          <a:effectLst/>
                        </a:rPr>
                        <a:t>21,8</a:t>
                      </a:r>
                      <a:endParaRPr lang="pl-PL" sz="1400" b="1" dirty="0">
                        <a:effectLst/>
                        <a:latin typeface="Times New Roman"/>
                        <a:ea typeface="Times New Roman"/>
                        <a:cs typeface="Times New Roman"/>
                      </a:endParaRPr>
                    </a:p>
                  </a:txBody>
                  <a:tcPr marL="10995" marR="10995" marT="0" marB="0"/>
                </a:tc>
                <a:tc>
                  <a:txBody>
                    <a:bodyPr/>
                    <a:lstStyle/>
                    <a:p>
                      <a:pPr algn="r">
                        <a:lnSpc>
                          <a:spcPct val="150000"/>
                        </a:lnSpc>
                        <a:spcAft>
                          <a:spcPts val="0"/>
                        </a:spcAft>
                      </a:pPr>
                      <a:r>
                        <a:rPr lang="en-GB" sz="1400" b="1" dirty="0">
                          <a:effectLst/>
                        </a:rPr>
                        <a:t>13,6</a:t>
                      </a:r>
                      <a:endParaRPr lang="pl-PL" sz="1400" b="1" dirty="0">
                        <a:effectLst/>
                        <a:latin typeface="Times New Roman"/>
                        <a:ea typeface="Times New Roman"/>
                        <a:cs typeface="Times New Roman"/>
                      </a:endParaRPr>
                    </a:p>
                  </a:txBody>
                  <a:tcPr marL="10995" marR="10995" marT="0" marB="0"/>
                </a:tc>
                <a:tc>
                  <a:txBody>
                    <a:bodyPr/>
                    <a:lstStyle/>
                    <a:p>
                      <a:pPr algn="r">
                        <a:lnSpc>
                          <a:spcPct val="150000"/>
                        </a:lnSpc>
                        <a:spcAft>
                          <a:spcPts val="0"/>
                        </a:spcAft>
                      </a:pPr>
                      <a:r>
                        <a:rPr lang="en-GB" sz="1400" b="1">
                          <a:effectLst/>
                        </a:rPr>
                        <a:t>14</a:t>
                      </a:r>
                      <a:endParaRPr lang="pl-PL" sz="1400" b="1">
                        <a:effectLst/>
                        <a:latin typeface="Times New Roman"/>
                        <a:ea typeface="Times New Roman"/>
                        <a:cs typeface="Times New Roman"/>
                      </a:endParaRPr>
                    </a:p>
                  </a:txBody>
                  <a:tcPr marL="10995" marR="10995" marT="0" marB="0"/>
                </a:tc>
                <a:tc>
                  <a:txBody>
                    <a:bodyPr/>
                    <a:lstStyle/>
                    <a:p>
                      <a:pPr algn="r">
                        <a:lnSpc>
                          <a:spcPct val="150000"/>
                        </a:lnSpc>
                        <a:spcAft>
                          <a:spcPts val="0"/>
                        </a:spcAft>
                      </a:pPr>
                      <a:r>
                        <a:rPr lang="en-GB" sz="1400" b="1">
                          <a:effectLst/>
                        </a:rPr>
                        <a:t>667</a:t>
                      </a:r>
                      <a:endParaRPr lang="pl-PL" sz="1400" b="1">
                        <a:effectLst/>
                        <a:latin typeface="Times New Roman"/>
                        <a:ea typeface="Times New Roman"/>
                        <a:cs typeface="Times New Roman"/>
                      </a:endParaRPr>
                    </a:p>
                  </a:txBody>
                  <a:tcPr marL="10995" marR="10995" marT="0" marB="0"/>
                </a:tc>
              </a:tr>
              <a:tr h="274551">
                <a:tc>
                  <a:txBody>
                    <a:bodyPr/>
                    <a:lstStyle/>
                    <a:p>
                      <a:pPr algn="just">
                        <a:lnSpc>
                          <a:spcPct val="150000"/>
                        </a:lnSpc>
                        <a:spcAft>
                          <a:spcPts val="0"/>
                        </a:spcAft>
                      </a:pPr>
                      <a:r>
                        <a:rPr lang="en-GB" sz="1400" b="1" dirty="0">
                          <a:effectLst/>
                        </a:rPr>
                        <a:t>2003</a:t>
                      </a:r>
                      <a:endParaRPr lang="pl-PL" sz="1400" b="1" dirty="0">
                        <a:effectLst/>
                        <a:latin typeface="Times New Roman"/>
                        <a:ea typeface="Times New Roman"/>
                        <a:cs typeface="Times New Roman"/>
                      </a:endParaRPr>
                    </a:p>
                  </a:txBody>
                  <a:tcPr marL="10995" marR="10995" marT="0" marB="0"/>
                </a:tc>
                <a:tc>
                  <a:txBody>
                    <a:bodyPr/>
                    <a:lstStyle/>
                    <a:p>
                      <a:pPr algn="r">
                        <a:lnSpc>
                          <a:spcPct val="150000"/>
                        </a:lnSpc>
                        <a:spcAft>
                          <a:spcPts val="0"/>
                        </a:spcAft>
                      </a:pPr>
                      <a:r>
                        <a:rPr lang="en-GB" sz="1400" b="1" dirty="0">
                          <a:effectLst/>
                        </a:rPr>
                        <a:t>85,1</a:t>
                      </a:r>
                      <a:endParaRPr lang="pl-PL" sz="1400" b="1" dirty="0">
                        <a:effectLst/>
                        <a:latin typeface="Times New Roman"/>
                        <a:ea typeface="Times New Roman"/>
                        <a:cs typeface="Times New Roman"/>
                      </a:endParaRPr>
                    </a:p>
                  </a:txBody>
                  <a:tcPr marL="10995" marR="10995" marT="0" marB="0"/>
                </a:tc>
                <a:tc>
                  <a:txBody>
                    <a:bodyPr/>
                    <a:lstStyle/>
                    <a:p>
                      <a:pPr algn="r">
                        <a:lnSpc>
                          <a:spcPct val="150000"/>
                        </a:lnSpc>
                        <a:spcAft>
                          <a:spcPts val="0"/>
                        </a:spcAft>
                      </a:pPr>
                      <a:r>
                        <a:rPr lang="en-GB" sz="1400" b="1" dirty="0">
                          <a:effectLst/>
                        </a:rPr>
                        <a:t>18,5</a:t>
                      </a:r>
                      <a:endParaRPr lang="pl-PL" sz="1400" b="1" dirty="0">
                        <a:effectLst/>
                        <a:latin typeface="Times New Roman"/>
                        <a:ea typeface="Times New Roman"/>
                        <a:cs typeface="Times New Roman"/>
                      </a:endParaRPr>
                    </a:p>
                  </a:txBody>
                  <a:tcPr marL="10995" marR="10995" marT="0" marB="0"/>
                </a:tc>
                <a:tc>
                  <a:txBody>
                    <a:bodyPr/>
                    <a:lstStyle/>
                    <a:p>
                      <a:pPr algn="r">
                        <a:lnSpc>
                          <a:spcPct val="150000"/>
                        </a:lnSpc>
                        <a:spcAft>
                          <a:spcPts val="0"/>
                        </a:spcAft>
                      </a:pPr>
                      <a:r>
                        <a:rPr lang="en-GB" sz="1400" b="1" dirty="0">
                          <a:effectLst/>
                        </a:rPr>
                        <a:t>26</a:t>
                      </a:r>
                      <a:endParaRPr lang="pl-PL" sz="1400" b="1" dirty="0">
                        <a:effectLst/>
                        <a:latin typeface="Times New Roman"/>
                        <a:ea typeface="Times New Roman"/>
                        <a:cs typeface="Times New Roman"/>
                      </a:endParaRPr>
                    </a:p>
                  </a:txBody>
                  <a:tcPr marL="10995" marR="10995" marT="0" marB="0"/>
                </a:tc>
                <a:tc>
                  <a:txBody>
                    <a:bodyPr/>
                    <a:lstStyle/>
                    <a:p>
                      <a:pPr algn="r">
                        <a:lnSpc>
                          <a:spcPct val="150000"/>
                        </a:lnSpc>
                        <a:spcAft>
                          <a:spcPts val="0"/>
                        </a:spcAft>
                      </a:pPr>
                      <a:r>
                        <a:rPr lang="en-GB" sz="1400" b="1">
                          <a:effectLst/>
                        </a:rPr>
                        <a:t>2 502</a:t>
                      </a:r>
                      <a:endParaRPr lang="pl-PL" sz="1400" b="1">
                        <a:effectLst/>
                        <a:latin typeface="Times New Roman"/>
                        <a:ea typeface="Times New Roman"/>
                        <a:cs typeface="Times New Roman"/>
                      </a:endParaRPr>
                    </a:p>
                  </a:txBody>
                  <a:tcPr marL="10995" marR="10995" marT="0" marB="0"/>
                </a:tc>
              </a:tr>
              <a:tr h="274551">
                <a:tc>
                  <a:txBody>
                    <a:bodyPr/>
                    <a:lstStyle/>
                    <a:p>
                      <a:pPr algn="just">
                        <a:lnSpc>
                          <a:spcPct val="150000"/>
                        </a:lnSpc>
                        <a:spcAft>
                          <a:spcPts val="0"/>
                        </a:spcAft>
                      </a:pPr>
                      <a:r>
                        <a:rPr lang="en-GB" sz="1400" b="1">
                          <a:effectLst/>
                        </a:rPr>
                        <a:t>2004</a:t>
                      </a:r>
                      <a:endParaRPr lang="pl-PL" sz="1400" b="1">
                        <a:effectLst/>
                        <a:latin typeface="Times New Roman"/>
                        <a:ea typeface="Times New Roman"/>
                        <a:cs typeface="Times New Roman"/>
                      </a:endParaRPr>
                    </a:p>
                  </a:txBody>
                  <a:tcPr marL="10995" marR="10995" marT="0" marB="0"/>
                </a:tc>
                <a:tc>
                  <a:txBody>
                    <a:bodyPr/>
                    <a:lstStyle/>
                    <a:p>
                      <a:pPr algn="r">
                        <a:lnSpc>
                          <a:spcPct val="150000"/>
                        </a:lnSpc>
                        <a:spcAft>
                          <a:spcPts val="0"/>
                        </a:spcAft>
                      </a:pPr>
                      <a:r>
                        <a:rPr lang="en-GB" sz="1400" b="1" dirty="0">
                          <a:effectLst/>
                        </a:rPr>
                        <a:t>87,1</a:t>
                      </a:r>
                      <a:endParaRPr lang="pl-PL" sz="1400" b="1" dirty="0">
                        <a:effectLst/>
                        <a:latin typeface="Times New Roman"/>
                        <a:ea typeface="Times New Roman"/>
                        <a:cs typeface="Times New Roman"/>
                      </a:endParaRPr>
                    </a:p>
                  </a:txBody>
                  <a:tcPr marL="10995" marR="10995" marT="0" marB="0"/>
                </a:tc>
                <a:tc>
                  <a:txBody>
                    <a:bodyPr/>
                    <a:lstStyle/>
                    <a:p>
                      <a:pPr algn="r">
                        <a:lnSpc>
                          <a:spcPct val="150000"/>
                        </a:lnSpc>
                        <a:spcAft>
                          <a:spcPts val="0"/>
                        </a:spcAft>
                      </a:pPr>
                      <a:r>
                        <a:rPr lang="en-GB" sz="1400" b="1" dirty="0">
                          <a:effectLst/>
                        </a:rPr>
                        <a:t>17,8</a:t>
                      </a:r>
                      <a:endParaRPr lang="pl-PL" sz="1400" b="1" dirty="0">
                        <a:effectLst/>
                        <a:latin typeface="Times New Roman"/>
                        <a:ea typeface="Times New Roman"/>
                        <a:cs typeface="Times New Roman"/>
                      </a:endParaRPr>
                    </a:p>
                  </a:txBody>
                  <a:tcPr marL="10995" marR="10995" marT="0" marB="0"/>
                </a:tc>
                <a:tc>
                  <a:txBody>
                    <a:bodyPr/>
                    <a:lstStyle/>
                    <a:p>
                      <a:pPr algn="r">
                        <a:lnSpc>
                          <a:spcPct val="150000"/>
                        </a:lnSpc>
                        <a:spcAft>
                          <a:spcPts val="0"/>
                        </a:spcAft>
                      </a:pPr>
                      <a:r>
                        <a:rPr lang="en-GB" sz="1400" b="1" dirty="0">
                          <a:effectLst/>
                        </a:rPr>
                        <a:t>30</a:t>
                      </a:r>
                      <a:endParaRPr lang="pl-PL" sz="1400" b="1" dirty="0">
                        <a:effectLst/>
                        <a:latin typeface="Times New Roman"/>
                        <a:ea typeface="Times New Roman"/>
                        <a:cs typeface="Times New Roman"/>
                      </a:endParaRPr>
                    </a:p>
                  </a:txBody>
                  <a:tcPr marL="10995" marR="10995" marT="0" marB="0"/>
                </a:tc>
                <a:tc>
                  <a:txBody>
                    <a:bodyPr/>
                    <a:lstStyle/>
                    <a:p>
                      <a:pPr algn="r">
                        <a:lnSpc>
                          <a:spcPct val="150000"/>
                        </a:lnSpc>
                        <a:spcAft>
                          <a:spcPts val="0"/>
                        </a:spcAft>
                      </a:pPr>
                      <a:r>
                        <a:rPr lang="en-GB" sz="1400" b="1" dirty="0">
                          <a:effectLst/>
                        </a:rPr>
                        <a:t>2 717</a:t>
                      </a:r>
                      <a:endParaRPr lang="pl-PL" sz="1400" b="1" dirty="0">
                        <a:effectLst/>
                        <a:latin typeface="Times New Roman"/>
                        <a:ea typeface="Times New Roman"/>
                        <a:cs typeface="Times New Roman"/>
                      </a:endParaRPr>
                    </a:p>
                  </a:txBody>
                  <a:tcPr marL="10995" marR="10995" marT="0" marB="0"/>
                </a:tc>
              </a:tr>
              <a:tr h="274551">
                <a:tc>
                  <a:txBody>
                    <a:bodyPr/>
                    <a:lstStyle/>
                    <a:p>
                      <a:pPr algn="just">
                        <a:lnSpc>
                          <a:spcPct val="150000"/>
                        </a:lnSpc>
                        <a:spcAft>
                          <a:spcPts val="0"/>
                        </a:spcAft>
                      </a:pPr>
                      <a:r>
                        <a:rPr lang="en-GB" sz="1400" b="1">
                          <a:effectLst/>
                        </a:rPr>
                        <a:t>2005</a:t>
                      </a:r>
                      <a:endParaRPr lang="pl-PL" sz="1400" b="1">
                        <a:effectLst/>
                        <a:latin typeface="Times New Roman"/>
                        <a:ea typeface="Times New Roman"/>
                        <a:cs typeface="Times New Roman"/>
                      </a:endParaRPr>
                    </a:p>
                  </a:txBody>
                  <a:tcPr marL="10995" marR="10995" marT="0" marB="0"/>
                </a:tc>
                <a:tc>
                  <a:txBody>
                    <a:bodyPr/>
                    <a:lstStyle/>
                    <a:p>
                      <a:pPr algn="r">
                        <a:lnSpc>
                          <a:spcPct val="150000"/>
                        </a:lnSpc>
                        <a:spcAft>
                          <a:spcPts val="0"/>
                        </a:spcAft>
                      </a:pPr>
                      <a:r>
                        <a:rPr lang="en-GB" sz="1400" b="1" dirty="0">
                          <a:effectLst/>
                        </a:rPr>
                        <a:t>85,1</a:t>
                      </a:r>
                      <a:endParaRPr lang="pl-PL" sz="1400" b="1" dirty="0">
                        <a:effectLst/>
                        <a:latin typeface="Times New Roman"/>
                        <a:ea typeface="Times New Roman"/>
                        <a:cs typeface="Times New Roman"/>
                      </a:endParaRPr>
                    </a:p>
                  </a:txBody>
                  <a:tcPr marL="10995" marR="10995" marT="0" marB="0"/>
                </a:tc>
                <a:tc>
                  <a:txBody>
                    <a:bodyPr/>
                    <a:lstStyle/>
                    <a:p>
                      <a:pPr algn="r">
                        <a:lnSpc>
                          <a:spcPct val="150000"/>
                        </a:lnSpc>
                        <a:spcAft>
                          <a:spcPts val="0"/>
                        </a:spcAft>
                      </a:pPr>
                      <a:r>
                        <a:rPr lang="en-GB" sz="1400" b="1" dirty="0">
                          <a:effectLst/>
                        </a:rPr>
                        <a:t>14,5</a:t>
                      </a:r>
                      <a:endParaRPr lang="pl-PL" sz="1400" b="1" dirty="0">
                        <a:effectLst/>
                        <a:latin typeface="Times New Roman"/>
                        <a:ea typeface="Times New Roman"/>
                        <a:cs typeface="Times New Roman"/>
                      </a:endParaRPr>
                    </a:p>
                  </a:txBody>
                  <a:tcPr marL="10995" marR="10995" marT="0" marB="0"/>
                </a:tc>
                <a:tc>
                  <a:txBody>
                    <a:bodyPr/>
                    <a:lstStyle/>
                    <a:p>
                      <a:pPr algn="r">
                        <a:lnSpc>
                          <a:spcPct val="150000"/>
                        </a:lnSpc>
                        <a:spcAft>
                          <a:spcPts val="0"/>
                        </a:spcAft>
                      </a:pPr>
                      <a:r>
                        <a:rPr lang="en-GB" sz="1400" b="1" dirty="0">
                          <a:effectLst/>
                        </a:rPr>
                        <a:t>35</a:t>
                      </a:r>
                      <a:endParaRPr lang="pl-PL" sz="1400" b="1" dirty="0">
                        <a:effectLst/>
                        <a:latin typeface="Times New Roman"/>
                        <a:ea typeface="Times New Roman"/>
                        <a:cs typeface="Times New Roman"/>
                      </a:endParaRPr>
                    </a:p>
                  </a:txBody>
                  <a:tcPr marL="10995" marR="10995" marT="0" marB="0"/>
                </a:tc>
                <a:tc>
                  <a:txBody>
                    <a:bodyPr/>
                    <a:lstStyle/>
                    <a:p>
                      <a:pPr algn="r">
                        <a:lnSpc>
                          <a:spcPct val="150000"/>
                        </a:lnSpc>
                        <a:spcAft>
                          <a:spcPts val="0"/>
                        </a:spcAft>
                      </a:pPr>
                      <a:r>
                        <a:rPr lang="en-GB" sz="1400" b="1" dirty="0">
                          <a:effectLst/>
                        </a:rPr>
                        <a:t>2 833</a:t>
                      </a:r>
                      <a:endParaRPr lang="pl-PL" sz="1400" b="1" dirty="0">
                        <a:effectLst/>
                        <a:latin typeface="Times New Roman"/>
                        <a:ea typeface="Times New Roman"/>
                        <a:cs typeface="Times New Roman"/>
                      </a:endParaRPr>
                    </a:p>
                  </a:txBody>
                  <a:tcPr marL="10995" marR="10995" marT="0" marB="0"/>
                </a:tc>
              </a:tr>
              <a:tr h="274551">
                <a:tc>
                  <a:txBody>
                    <a:bodyPr/>
                    <a:lstStyle/>
                    <a:p>
                      <a:pPr algn="just">
                        <a:lnSpc>
                          <a:spcPct val="150000"/>
                        </a:lnSpc>
                        <a:spcAft>
                          <a:spcPts val="0"/>
                        </a:spcAft>
                      </a:pPr>
                      <a:r>
                        <a:rPr lang="en-GB" sz="1400" b="1">
                          <a:effectLst/>
                        </a:rPr>
                        <a:t>2006</a:t>
                      </a:r>
                      <a:endParaRPr lang="pl-PL" sz="1400" b="1">
                        <a:effectLst/>
                        <a:latin typeface="Times New Roman"/>
                        <a:ea typeface="Times New Roman"/>
                        <a:cs typeface="Times New Roman"/>
                      </a:endParaRPr>
                    </a:p>
                  </a:txBody>
                  <a:tcPr marL="10995" marR="10995" marT="0" marB="0"/>
                </a:tc>
                <a:tc>
                  <a:txBody>
                    <a:bodyPr/>
                    <a:lstStyle/>
                    <a:p>
                      <a:pPr algn="r">
                        <a:lnSpc>
                          <a:spcPct val="150000"/>
                        </a:lnSpc>
                        <a:spcAft>
                          <a:spcPts val="0"/>
                        </a:spcAft>
                      </a:pPr>
                      <a:r>
                        <a:rPr lang="en-GB" sz="1400" b="1" dirty="0">
                          <a:effectLst/>
                        </a:rPr>
                        <a:t>75,5</a:t>
                      </a:r>
                      <a:endParaRPr lang="pl-PL" sz="1400" b="1" dirty="0">
                        <a:effectLst/>
                        <a:latin typeface="Times New Roman"/>
                        <a:ea typeface="Times New Roman"/>
                        <a:cs typeface="Times New Roman"/>
                      </a:endParaRPr>
                    </a:p>
                  </a:txBody>
                  <a:tcPr marL="10995" marR="10995" marT="0" marB="0"/>
                </a:tc>
                <a:tc>
                  <a:txBody>
                    <a:bodyPr/>
                    <a:lstStyle/>
                    <a:p>
                      <a:pPr algn="r">
                        <a:lnSpc>
                          <a:spcPct val="150000"/>
                        </a:lnSpc>
                        <a:spcAft>
                          <a:spcPts val="0"/>
                        </a:spcAft>
                      </a:pPr>
                      <a:r>
                        <a:rPr lang="en-GB" sz="1400" b="1" dirty="0">
                          <a:effectLst/>
                        </a:rPr>
                        <a:t>10,7</a:t>
                      </a:r>
                      <a:endParaRPr lang="pl-PL" sz="1400" b="1" dirty="0">
                        <a:effectLst/>
                        <a:latin typeface="Times New Roman"/>
                        <a:ea typeface="Times New Roman"/>
                        <a:cs typeface="Times New Roman"/>
                      </a:endParaRPr>
                    </a:p>
                  </a:txBody>
                  <a:tcPr marL="10995" marR="10995" marT="0" marB="0"/>
                </a:tc>
                <a:tc>
                  <a:txBody>
                    <a:bodyPr/>
                    <a:lstStyle/>
                    <a:p>
                      <a:pPr algn="r">
                        <a:lnSpc>
                          <a:spcPct val="150000"/>
                        </a:lnSpc>
                        <a:spcAft>
                          <a:spcPts val="0"/>
                        </a:spcAft>
                      </a:pPr>
                      <a:r>
                        <a:rPr lang="en-GB" sz="1400" b="1" dirty="0">
                          <a:effectLst/>
                        </a:rPr>
                        <a:t>39</a:t>
                      </a:r>
                      <a:endParaRPr lang="pl-PL" sz="1400" b="1" dirty="0">
                        <a:effectLst/>
                        <a:latin typeface="Times New Roman"/>
                        <a:ea typeface="Times New Roman"/>
                        <a:cs typeface="Times New Roman"/>
                      </a:endParaRPr>
                    </a:p>
                  </a:txBody>
                  <a:tcPr marL="10995" marR="10995" marT="0" marB="0"/>
                </a:tc>
                <a:tc>
                  <a:txBody>
                    <a:bodyPr/>
                    <a:lstStyle/>
                    <a:p>
                      <a:pPr algn="r">
                        <a:lnSpc>
                          <a:spcPct val="150000"/>
                        </a:lnSpc>
                        <a:spcAft>
                          <a:spcPts val="0"/>
                        </a:spcAft>
                      </a:pPr>
                      <a:r>
                        <a:rPr lang="en-GB" sz="1400" b="1" dirty="0">
                          <a:effectLst/>
                        </a:rPr>
                        <a:t>4 293</a:t>
                      </a:r>
                      <a:endParaRPr lang="pl-PL" sz="1400" b="1" dirty="0">
                        <a:effectLst/>
                        <a:latin typeface="Times New Roman"/>
                        <a:ea typeface="Times New Roman"/>
                        <a:cs typeface="Times New Roman"/>
                      </a:endParaRPr>
                    </a:p>
                  </a:txBody>
                  <a:tcPr marL="10995" marR="10995" marT="0" marB="0"/>
                </a:tc>
              </a:tr>
              <a:tr h="274551">
                <a:tc>
                  <a:txBody>
                    <a:bodyPr/>
                    <a:lstStyle/>
                    <a:p>
                      <a:pPr algn="just">
                        <a:lnSpc>
                          <a:spcPct val="150000"/>
                        </a:lnSpc>
                        <a:spcAft>
                          <a:spcPts val="0"/>
                        </a:spcAft>
                      </a:pPr>
                      <a:r>
                        <a:rPr lang="en-GB" sz="1400" b="1">
                          <a:effectLst/>
                        </a:rPr>
                        <a:t>2007</a:t>
                      </a:r>
                      <a:endParaRPr lang="pl-PL" sz="1400" b="1">
                        <a:effectLst/>
                        <a:latin typeface="Times New Roman"/>
                        <a:ea typeface="Times New Roman"/>
                        <a:cs typeface="Times New Roman"/>
                      </a:endParaRPr>
                    </a:p>
                  </a:txBody>
                  <a:tcPr marL="10995" marR="10995" marT="0" marB="0"/>
                </a:tc>
                <a:tc>
                  <a:txBody>
                    <a:bodyPr/>
                    <a:lstStyle/>
                    <a:p>
                      <a:pPr algn="r">
                        <a:lnSpc>
                          <a:spcPct val="150000"/>
                        </a:lnSpc>
                        <a:spcAft>
                          <a:spcPts val="0"/>
                        </a:spcAft>
                      </a:pPr>
                      <a:r>
                        <a:rPr lang="en-GB" sz="1400" b="1">
                          <a:effectLst/>
                        </a:rPr>
                        <a:t>83,4</a:t>
                      </a:r>
                      <a:endParaRPr lang="pl-PL" sz="1400" b="1">
                        <a:effectLst/>
                        <a:latin typeface="Times New Roman"/>
                        <a:ea typeface="Times New Roman"/>
                        <a:cs typeface="Times New Roman"/>
                      </a:endParaRPr>
                    </a:p>
                  </a:txBody>
                  <a:tcPr marL="10995" marR="10995" marT="0" marB="0"/>
                </a:tc>
                <a:tc>
                  <a:txBody>
                    <a:bodyPr/>
                    <a:lstStyle/>
                    <a:p>
                      <a:pPr algn="r">
                        <a:lnSpc>
                          <a:spcPct val="150000"/>
                        </a:lnSpc>
                        <a:spcAft>
                          <a:spcPts val="0"/>
                        </a:spcAft>
                      </a:pPr>
                      <a:r>
                        <a:rPr lang="en-GB" sz="1400" b="1" dirty="0">
                          <a:effectLst/>
                        </a:rPr>
                        <a:t>11,4</a:t>
                      </a:r>
                      <a:endParaRPr lang="pl-PL" sz="1400" b="1" dirty="0">
                        <a:effectLst/>
                        <a:latin typeface="Times New Roman"/>
                        <a:ea typeface="Times New Roman"/>
                        <a:cs typeface="Times New Roman"/>
                      </a:endParaRPr>
                    </a:p>
                  </a:txBody>
                  <a:tcPr marL="10995" marR="10995" marT="0" marB="0"/>
                </a:tc>
                <a:tc>
                  <a:txBody>
                    <a:bodyPr/>
                    <a:lstStyle/>
                    <a:p>
                      <a:pPr algn="r">
                        <a:lnSpc>
                          <a:spcPct val="150000"/>
                        </a:lnSpc>
                        <a:spcAft>
                          <a:spcPts val="0"/>
                        </a:spcAft>
                      </a:pPr>
                      <a:r>
                        <a:rPr lang="en-GB" sz="1400" b="1" dirty="0">
                          <a:effectLst/>
                        </a:rPr>
                        <a:t>42</a:t>
                      </a:r>
                      <a:endParaRPr lang="pl-PL" sz="1400" b="1" dirty="0">
                        <a:effectLst/>
                        <a:latin typeface="Times New Roman"/>
                        <a:ea typeface="Times New Roman"/>
                        <a:cs typeface="Times New Roman"/>
                      </a:endParaRPr>
                    </a:p>
                  </a:txBody>
                  <a:tcPr marL="10995" marR="10995" marT="0" marB="0"/>
                </a:tc>
                <a:tc>
                  <a:txBody>
                    <a:bodyPr/>
                    <a:lstStyle/>
                    <a:p>
                      <a:pPr algn="r">
                        <a:lnSpc>
                          <a:spcPct val="150000"/>
                        </a:lnSpc>
                        <a:spcAft>
                          <a:spcPts val="0"/>
                        </a:spcAft>
                      </a:pPr>
                      <a:r>
                        <a:rPr lang="en-GB" sz="1400" b="1" dirty="0">
                          <a:effectLst/>
                        </a:rPr>
                        <a:t>5 319</a:t>
                      </a:r>
                      <a:endParaRPr lang="pl-PL" sz="1400" b="1" dirty="0">
                        <a:effectLst/>
                        <a:latin typeface="Times New Roman"/>
                        <a:ea typeface="Times New Roman"/>
                        <a:cs typeface="Times New Roman"/>
                      </a:endParaRPr>
                    </a:p>
                  </a:txBody>
                  <a:tcPr marL="10995" marR="10995" marT="0" marB="0"/>
                </a:tc>
              </a:tr>
              <a:tr h="274551">
                <a:tc>
                  <a:txBody>
                    <a:bodyPr/>
                    <a:lstStyle/>
                    <a:p>
                      <a:pPr algn="just">
                        <a:lnSpc>
                          <a:spcPct val="150000"/>
                        </a:lnSpc>
                        <a:spcAft>
                          <a:spcPts val="0"/>
                        </a:spcAft>
                      </a:pPr>
                      <a:r>
                        <a:rPr lang="en-GB" sz="1400" b="1">
                          <a:effectLst/>
                        </a:rPr>
                        <a:t>2008</a:t>
                      </a:r>
                      <a:endParaRPr lang="pl-PL" sz="1400" b="1">
                        <a:effectLst/>
                        <a:latin typeface="Times New Roman"/>
                        <a:ea typeface="Times New Roman"/>
                        <a:cs typeface="Times New Roman"/>
                      </a:endParaRPr>
                    </a:p>
                  </a:txBody>
                  <a:tcPr marL="10995" marR="10995" marT="0" marB="0"/>
                </a:tc>
                <a:tc>
                  <a:txBody>
                    <a:bodyPr/>
                    <a:lstStyle/>
                    <a:p>
                      <a:pPr algn="r">
                        <a:lnSpc>
                          <a:spcPct val="150000"/>
                        </a:lnSpc>
                        <a:spcAft>
                          <a:spcPts val="0"/>
                        </a:spcAft>
                      </a:pPr>
                      <a:r>
                        <a:rPr lang="en-GB" sz="1400" b="1">
                          <a:effectLst/>
                        </a:rPr>
                        <a:t>84,2</a:t>
                      </a:r>
                      <a:endParaRPr lang="pl-PL" sz="1400" b="1">
                        <a:effectLst/>
                        <a:latin typeface="Times New Roman"/>
                        <a:ea typeface="Times New Roman"/>
                        <a:cs typeface="Times New Roman"/>
                      </a:endParaRPr>
                    </a:p>
                  </a:txBody>
                  <a:tcPr marL="10995" marR="10995" marT="0" marB="0"/>
                </a:tc>
                <a:tc>
                  <a:txBody>
                    <a:bodyPr/>
                    <a:lstStyle/>
                    <a:p>
                      <a:pPr algn="r">
                        <a:lnSpc>
                          <a:spcPct val="150000"/>
                        </a:lnSpc>
                        <a:spcAft>
                          <a:spcPts val="0"/>
                        </a:spcAft>
                      </a:pPr>
                      <a:r>
                        <a:rPr lang="en-GB" sz="1400" b="1" dirty="0">
                          <a:effectLst/>
                        </a:rPr>
                        <a:t>14,6</a:t>
                      </a:r>
                      <a:endParaRPr lang="pl-PL" sz="1400" b="1" dirty="0">
                        <a:effectLst/>
                        <a:latin typeface="Times New Roman"/>
                        <a:ea typeface="Times New Roman"/>
                        <a:cs typeface="Times New Roman"/>
                      </a:endParaRPr>
                    </a:p>
                  </a:txBody>
                  <a:tcPr marL="10995" marR="10995" marT="0" marB="0"/>
                </a:tc>
                <a:tc>
                  <a:txBody>
                    <a:bodyPr/>
                    <a:lstStyle/>
                    <a:p>
                      <a:pPr algn="r">
                        <a:lnSpc>
                          <a:spcPct val="150000"/>
                        </a:lnSpc>
                        <a:spcAft>
                          <a:spcPts val="0"/>
                        </a:spcAft>
                      </a:pPr>
                      <a:r>
                        <a:rPr lang="en-GB" sz="1400" b="1" dirty="0">
                          <a:effectLst/>
                        </a:rPr>
                        <a:t>44</a:t>
                      </a:r>
                      <a:endParaRPr lang="pl-PL" sz="1400" b="1" dirty="0">
                        <a:effectLst/>
                        <a:latin typeface="Times New Roman"/>
                        <a:ea typeface="Times New Roman"/>
                        <a:cs typeface="Times New Roman"/>
                      </a:endParaRPr>
                    </a:p>
                  </a:txBody>
                  <a:tcPr marL="10995" marR="10995" marT="0" marB="0"/>
                </a:tc>
                <a:tc>
                  <a:txBody>
                    <a:bodyPr/>
                    <a:lstStyle/>
                    <a:p>
                      <a:pPr algn="r">
                        <a:lnSpc>
                          <a:spcPct val="150000"/>
                        </a:lnSpc>
                        <a:spcAft>
                          <a:spcPts val="0"/>
                        </a:spcAft>
                      </a:pPr>
                      <a:r>
                        <a:rPr lang="en-GB" sz="1400" b="1" dirty="0">
                          <a:effectLst/>
                        </a:rPr>
                        <a:t>6 196</a:t>
                      </a:r>
                      <a:endParaRPr lang="pl-PL" sz="1400" b="1" dirty="0">
                        <a:effectLst/>
                        <a:latin typeface="Times New Roman"/>
                        <a:ea typeface="Times New Roman"/>
                        <a:cs typeface="Times New Roman"/>
                      </a:endParaRPr>
                    </a:p>
                  </a:txBody>
                  <a:tcPr marL="10995" marR="10995" marT="0" marB="0"/>
                </a:tc>
              </a:tr>
              <a:tr h="274551">
                <a:tc>
                  <a:txBody>
                    <a:bodyPr/>
                    <a:lstStyle/>
                    <a:p>
                      <a:pPr algn="just">
                        <a:lnSpc>
                          <a:spcPct val="150000"/>
                        </a:lnSpc>
                        <a:spcAft>
                          <a:spcPts val="0"/>
                        </a:spcAft>
                      </a:pPr>
                      <a:r>
                        <a:rPr lang="en-GB" sz="1400" b="1" dirty="0">
                          <a:effectLst/>
                        </a:rPr>
                        <a:t>2009</a:t>
                      </a:r>
                      <a:endParaRPr lang="pl-PL" sz="1400" b="1" dirty="0">
                        <a:effectLst/>
                        <a:latin typeface="Times New Roman"/>
                        <a:ea typeface="Times New Roman"/>
                        <a:cs typeface="Times New Roman"/>
                      </a:endParaRPr>
                    </a:p>
                  </a:txBody>
                  <a:tcPr marL="10995" marR="10995" marT="0" marB="0"/>
                </a:tc>
                <a:tc>
                  <a:txBody>
                    <a:bodyPr/>
                    <a:lstStyle/>
                    <a:p>
                      <a:pPr algn="r">
                        <a:lnSpc>
                          <a:spcPct val="150000"/>
                        </a:lnSpc>
                        <a:spcAft>
                          <a:spcPts val="0"/>
                        </a:spcAft>
                      </a:pPr>
                      <a:r>
                        <a:rPr lang="en-GB" sz="1400" b="1" dirty="0">
                          <a:effectLst/>
                        </a:rPr>
                        <a:t>87,0</a:t>
                      </a:r>
                      <a:endParaRPr lang="pl-PL" sz="1400" b="1" dirty="0">
                        <a:effectLst/>
                        <a:latin typeface="Times New Roman"/>
                        <a:ea typeface="Times New Roman"/>
                        <a:cs typeface="Times New Roman"/>
                      </a:endParaRPr>
                    </a:p>
                  </a:txBody>
                  <a:tcPr marL="10995" marR="10995" marT="0" marB="0"/>
                </a:tc>
                <a:tc>
                  <a:txBody>
                    <a:bodyPr/>
                    <a:lstStyle/>
                    <a:p>
                      <a:pPr algn="r">
                        <a:lnSpc>
                          <a:spcPct val="150000"/>
                        </a:lnSpc>
                        <a:spcAft>
                          <a:spcPts val="0"/>
                        </a:spcAft>
                      </a:pPr>
                      <a:r>
                        <a:rPr lang="en-GB" sz="1400" b="1" dirty="0">
                          <a:effectLst/>
                        </a:rPr>
                        <a:t>13,3</a:t>
                      </a:r>
                      <a:endParaRPr lang="pl-PL" sz="1400" b="1" dirty="0">
                        <a:effectLst/>
                        <a:latin typeface="Times New Roman"/>
                        <a:ea typeface="Times New Roman"/>
                        <a:cs typeface="Times New Roman"/>
                      </a:endParaRPr>
                    </a:p>
                  </a:txBody>
                  <a:tcPr marL="10995" marR="10995" marT="0" marB="0"/>
                </a:tc>
                <a:tc>
                  <a:txBody>
                    <a:bodyPr/>
                    <a:lstStyle/>
                    <a:p>
                      <a:pPr algn="r">
                        <a:lnSpc>
                          <a:spcPct val="150000"/>
                        </a:lnSpc>
                        <a:spcAft>
                          <a:spcPts val="0"/>
                        </a:spcAft>
                      </a:pPr>
                      <a:r>
                        <a:rPr lang="en-GB" sz="1400" b="1">
                          <a:effectLst/>
                        </a:rPr>
                        <a:t>45</a:t>
                      </a:r>
                      <a:endParaRPr lang="pl-PL" sz="1400" b="1">
                        <a:effectLst/>
                        <a:latin typeface="Times New Roman"/>
                        <a:ea typeface="Times New Roman"/>
                        <a:cs typeface="Times New Roman"/>
                      </a:endParaRPr>
                    </a:p>
                  </a:txBody>
                  <a:tcPr marL="10995" marR="10995" marT="0" marB="0"/>
                </a:tc>
                <a:tc>
                  <a:txBody>
                    <a:bodyPr/>
                    <a:lstStyle/>
                    <a:p>
                      <a:pPr algn="r">
                        <a:lnSpc>
                          <a:spcPct val="150000"/>
                        </a:lnSpc>
                        <a:spcAft>
                          <a:spcPts val="0"/>
                        </a:spcAft>
                      </a:pPr>
                      <a:r>
                        <a:rPr lang="en-GB" sz="1400" b="1" dirty="0">
                          <a:effectLst/>
                        </a:rPr>
                        <a:t>6 440</a:t>
                      </a:r>
                      <a:endParaRPr lang="pl-PL" sz="1400" b="1" dirty="0">
                        <a:effectLst/>
                        <a:latin typeface="Times New Roman"/>
                        <a:ea typeface="Times New Roman"/>
                        <a:cs typeface="Times New Roman"/>
                      </a:endParaRPr>
                    </a:p>
                  </a:txBody>
                  <a:tcPr marL="10995" marR="10995" marT="0" marB="0"/>
                </a:tc>
              </a:tr>
              <a:tr h="274551">
                <a:tc>
                  <a:txBody>
                    <a:bodyPr/>
                    <a:lstStyle/>
                    <a:p>
                      <a:pPr algn="just">
                        <a:lnSpc>
                          <a:spcPct val="150000"/>
                        </a:lnSpc>
                        <a:spcAft>
                          <a:spcPts val="0"/>
                        </a:spcAft>
                      </a:pPr>
                      <a:r>
                        <a:rPr lang="en-GB" sz="1400" b="1" dirty="0">
                          <a:effectLst/>
                        </a:rPr>
                        <a:t>2010</a:t>
                      </a:r>
                      <a:endParaRPr lang="pl-PL" sz="1400" b="1" dirty="0">
                        <a:effectLst/>
                        <a:latin typeface="Times New Roman"/>
                        <a:ea typeface="Times New Roman"/>
                        <a:cs typeface="Times New Roman"/>
                      </a:endParaRPr>
                    </a:p>
                  </a:txBody>
                  <a:tcPr marL="10995" marR="10995" marT="0" marB="0"/>
                </a:tc>
                <a:tc>
                  <a:txBody>
                    <a:bodyPr/>
                    <a:lstStyle/>
                    <a:p>
                      <a:pPr algn="r">
                        <a:lnSpc>
                          <a:spcPct val="150000"/>
                        </a:lnSpc>
                        <a:spcAft>
                          <a:spcPts val="0"/>
                        </a:spcAft>
                      </a:pPr>
                      <a:r>
                        <a:rPr lang="en-GB" sz="1400" b="1">
                          <a:effectLst/>
                        </a:rPr>
                        <a:t>85,7</a:t>
                      </a:r>
                      <a:endParaRPr lang="pl-PL" sz="1400" b="1">
                        <a:effectLst/>
                        <a:latin typeface="Times New Roman"/>
                        <a:ea typeface="Times New Roman"/>
                        <a:cs typeface="Times New Roman"/>
                      </a:endParaRPr>
                    </a:p>
                  </a:txBody>
                  <a:tcPr marL="10995" marR="10995" marT="0" marB="0"/>
                </a:tc>
                <a:tc>
                  <a:txBody>
                    <a:bodyPr/>
                    <a:lstStyle/>
                    <a:p>
                      <a:pPr algn="r">
                        <a:lnSpc>
                          <a:spcPct val="150000"/>
                        </a:lnSpc>
                        <a:spcAft>
                          <a:spcPts val="0"/>
                        </a:spcAft>
                      </a:pPr>
                      <a:r>
                        <a:rPr lang="en-GB" sz="1400" b="1" dirty="0">
                          <a:effectLst/>
                        </a:rPr>
                        <a:t>12,0</a:t>
                      </a:r>
                      <a:endParaRPr lang="pl-PL" sz="1400" b="1" dirty="0">
                        <a:effectLst/>
                        <a:latin typeface="Times New Roman"/>
                        <a:ea typeface="Times New Roman"/>
                        <a:cs typeface="Times New Roman"/>
                      </a:endParaRPr>
                    </a:p>
                  </a:txBody>
                  <a:tcPr marL="10995" marR="10995" marT="0" marB="0"/>
                </a:tc>
                <a:tc>
                  <a:txBody>
                    <a:bodyPr/>
                    <a:lstStyle/>
                    <a:p>
                      <a:pPr algn="r">
                        <a:lnSpc>
                          <a:spcPct val="150000"/>
                        </a:lnSpc>
                        <a:spcAft>
                          <a:spcPts val="0"/>
                        </a:spcAft>
                      </a:pPr>
                      <a:r>
                        <a:rPr lang="en-GB" sz="1400" b="1" dirty="0">
                          <a:effectLst/>
                        </a:rPr>
                        <a:t>44</a:t>
                      </a:r>
                      <a:endParaRPr lang="pl-PL" sz="1400" b="1" dirty="0">
                        <a:effectLst/>
                        <a:latin typeface="Times New Roman"/>
                        <a:ea typeface="Times New Roman"/>
                        <a:cs typeface="Times New Roman"/>
                      </a:endParaRPr>
                    </a:p>
                  </a:txBody>
                  <a:tcPr marL="10995" marR="10995" marT="0" marB="0"/>
                </a:tc>
                <a:tc>
                  <a:txBody>
                    <a:bodyPr/>
                    <a:lstStyle/>
                    <a:p>
                      <a:pPr algn="r">
                        <a:lnSpc>
                          <a:spcPct val="150000"/>
                        </a:lnSpc>
                        <a:spcAft>
                          <a:spcPts val="0"/>
                        </a:spcAft>
                      </a:pPr>
                      <a:r>
                        <a:rPr lang="en-GB" sz="1400" b="1" dirty="0">
                          <a:effectLst/>
                        </a:rPr>
                        <a:t>6 580</a:t>
                      </a:r>
                      <a:endParaRPr lang="pl-PL" sz="1400" b="1" dirty="0">
                        <a:effectLst/>
                        <a:latin typeface="Times New Roman"/>
                        <a:ea typeface="Times New Roman"/>
                        <a:cs typeface="Times New Roman"/>
                      </a:endParaRPr>
                    </a:p>
                  </a:txBody>
                  <a:tcPr marL="10995" marR="10995" marT="0" marB="0"/>
                </a:tc>
              </a:tr>
              <a:tr h="274551">
                <a:tc>
                  <a:txBody>
                    <a:bodyPr/>
                    <a:lstStyle/>
                    <a:p>
                      <a:pPr algn="just">
                        <a:lnSpc>
                          <a:spcPct val="150000"/>
                        </a:lnSpc>
                        <a:spcAft>
                          <a:spcPts val="0"/>
                        </a:spcAft>
                      </a:pPr>
                      <a:r>
                        <a:rPr lang="en-GB" sz="1400" b="1" dirty="0">
                          <a:effectLst/>
                        </a:rPr>
                        <a:t>2011</a:t>
                      </a:r>
                      <a:endParaRPr lang="pl-PL" sz="1400" b="1" dirty="0">
                        <a:effectLst/>
                        <a:latin typeface="Times New Roman"/>
                        <a:ea typeface="Times New Roman"/>
                        <a:cs typeface="Times New Roman"/>
                      </a:endParaRPr>
                    </a:p>
                  </a:txBody>
                  <a:tcPr marL="10995" marR="10995" marT="0" marB="0"/>
                </a:tc>
                <a:tc>
                  <a:txBody>
                    <a:bodyPr/>
                    <a:lstStyle/>
                    <a:p>
                      <a:pPr algn="r">
                        <a:lnSpc>
                          <a:spcPct val="150000"/>
                        </a:lnSpc>
                        <a:spcAft>
                          <a:spcPts val="0"/>
                        </a:spcAft>
                      </a:pPr>
                      <a:r>
                        <a:rPr lang="en-GB" sz="1400" b="1">
                          <a:effectLst/>
                        </a:rPr>
                        <a:t>85,2</a:t>
                      </a:r>
                      <a:endParaRPr lang="pl-PL" sz="1400" b="1">
                        <a:effectLst/>
                        <a:latin typeface="Times New Roman"/>
                        <a:ea typeface="Times New Roman"/>
                        <a:cs typeface="Times New Roman"/>
                      </a:endParaRPr>
                    </a:p>
                  </a:txBody>
                  <a:tcPr marL="10995" marR="10995" marT="0" marB="0"/>
                </a:tc>
                <a:tc>
                  <a:txBody>
                    <a:bodyPr/>
                    <a:lstStyle/>
                    <a:p>
                      <a:pPr algn="r">
                        <a:lnSpc>
                          <a:spcPct val="150000"/>
                        </a:lnSpc>
                        <a:spcAft>
                          <a:spcPts val="0"/>
                        </a:spcAft>
                      </a:pPr>
                      <a:r>
                        <a:rPr lang="en-GB" sz="1400" b="1" dirty="0">
                          <a:effectLst/>
                        </a:rPr>
                        <a:t>13,0</a:t>
                      </a:r>
                      <a:endParaRPr lang="pl-PL" sz="1400" b="1" dirty="0">
                        <a:effectLst/>
                        <a:latin typeface="Times New Roman"/>
                        <a:ea typeface="Times New Roman"/>
                        <a:cs typeface="Times New Roman"/>
                      </a:endParaRPr>
                    </a:p>
                  </a:txBody>
                  <a:tcPr marL="10995" marR="10995" marT="0" marB="0"/>
                </a:tc>
                <a:tc>
                  <a:txBody>
                    <a:bodyPr/>
                    <a:lstStyle/>
                    <a:p>
                      <a:pPr algn="r">
                        <a:lnSpc>
                          <a:spcPct val="150000"/>
                        </a:lnSpc>
                        <a:spcAft>
                          <a:spcPts val="0"/>
                        </a:spcAft>
                      </a:pPr>
                      <a:r>
                        <a:rPr lang="en-GB" sz="1400" b="1" dirty="0">
                          <a:effectLst/>
                        </a:rPr>
                        <a:t>46</a:t>
                      </a:r>
                      <a:endParaRPr lang="pl-PL" sz="1400" b="1" dirty="0">
                        <a:effectLst/>
                        <a:latin typeface="Times New Roman"/>
                        <a:ea typeface="Times New Roman"/>
                        <a:cs typeface="Times New Roman"/>
                      </a:endParaRPr>
                    </a:p>
                  </a:txBody>
                  <a:tcPr marL="10995" marR="10995" marT="0" marB="0"/>
                </a:tc>
                <a:tc>
                  <a:txBody>
                    <a:bodyPr/>
                    <a:lstStyle/>
                    <a:p>
                      <a:pPr algn="r">
                        <a:lnSpc>
                          <a:spcPct val="150000"/>
                        </a:lnSpc>
                        <a:spcAft>
                          <a:spcPts val="0"/>
                        </a:spcAft>
                      </a:pPr>
                      <a:r>
                        <a:rPr lang="en-GB" sz="1400" b="1" dirty="0">
                          <a:effectLst/>
                        </a:rPr>
                        <a:t>6 727</a:t>
                      </a:r>
                      <a:endParaRPr lang="pl-PL" sz="1400" b="1" dirty="0">
                        <a:effectLst/>
                        <a:latin typeface="Times New Roman"/>
                        <a:ea typeface="Times New Roman"/>
                        <a:cs typeface="Times New Roman"/>
                      </a:endParaRPr>
                    </a:p>
                  </a:txBody>
                  <a:tcPr marL="10995" marR="10995" marT="0" marB="0"/>
                </a:tc>
              </a:tr>
              <a:tr h="274551">
                <a:tc>
                  <a:txBody>
                    <a:bodyPr/>
                    <a:lstStyle/>
                    <a:p>
                      <a:pPr algn="just">
                        <a:lnSpc>
                          <a:spcPct val="150000"/>
                        </a:lnSpc>
                        <a:spcAft>
                          <a:spcPts val="0"/>
                        </a:spcAft>
                      </a:pPr>
                      <a:r>
                        <a:rPr lang="en-GB" sz="1400" b="1" dirty="0">
                          <a:effectLst/>
                        </a:rPr>
                        <a:t>2012</a:t>
                      </a:r>
                      <a:endParaRPr lang="pl-PL" sz="1400" b="1" dirty="0">
                        <a:effectLst/>
                        <a:latin typeface="Times New Roman"/>
                        <a:ea typeface="Times New Roman"/>
                        <a:cs typeface="Times New Roman"/>
                      </a:endParaRPr>
                    </a:p>
                  </a:txBody>
                  <a:tcPr marL="10995" marR="10995" marT="0" marB="0"/>
                </a:tc>
                <a:tc>
                  <a:txBody>
                    <a:bodyPr/>
                    <a:lstStyle/>
                    <a:p>
                      <a:pPr algn="r">
                        <a:lnSpc>
                          <a:spcPct val="150000"/>
                        </a:lnSpc>
                        <a:spcAft>
                          <a:spcPts val="0"/>
                        </a:spcAft>
                      </a:pPr>
                      <a:r>
                        <a:rPr lang="en-GB" sz="1400" b="1" dirty="0">
                          <a:effectLst/>
                        </a:rPr>
                        <a:t>82,0</a:t>
                      </a:r>
                      <a:endParaRPr lang="pl-PL" sz="1400" b="1" dirty="0">
                        <a:effectLst/>
                        <a:latin typeface="Times New Roman"/>
                        <a:ea typeface="Times New Roman"/>
                        <a:cs typeface="Times New Roman"/>
                      </a:endParaRPr>
                    </a:p>
                  </a:txBody>
                  <a:tcPr marL="10995" marR="10995" marT="0" marB="0"/>
                </a:tc>
                <a:tc>
                  <a:txBody>
                    <a:bodyPr/>
                    <a:lstStyle/>
                    <a:p>
                      <a:pPr algn="r">
                        <a:lnSpc>
                          <a:spcPct val="150000"/>
                        </a:lnSpc>
                        <a:spcAft>
                          <a:spcPts val="0"/>
                        </a:spcAft>
                      </a:pPr>
                      <a:r>
                        <a:rPr lang="en-GB" sz="1400" b="1" dirty="0">
                          <a:effectLst/>
                        </a:rPr>
                        <a:t>11,2</a:t>
                      </a:r>
                      <a:endParaRPr lang="pl-PL" sz="1400" b="1" dirty="0">
                        <a:effectLst/>
                        <a:latin typeface="Times New Roman"/>
                        <a:ea typeface="Times New Roman"/>
                        <a:cs typeface="Times New Roman"/>
                      </a:endParaRPr>
                    </a:p>
                  </a:txBody>
                  <a:tcPr marL="10995" marR="10995" marT="0" marB="0"/>
                </a:tc>
                <a:tc>
                  <a:txBody>
                    <a:bodyPr/>
                    <a:lstStyle/>
                    <a:p>
                      <a:pPr algn="r">
                        <a:lnSpc>
                          <a:spcPct val="150000"/>
                        </a:lnSpc>
                        <a:spcAft>
                          <a:spcPts val="0"/>
                        </a:spcAft>
                      </a:pPr>
                      <a:r>
                        <a:rPr lang="en-GB" sz="1400" b="1" dirty="0">
                          <a:effectLst/>
                        </a:rPr>
                        <a:t>47</a:t>
                      </a:r>
                      <a:endParaRPr lang="pl-PL" sz="1400" b="1" dirty="0">
                        <a:effectLst/>
                        <a:latin typeface="Times New Roman"/>
                        <a:ea typeface="Times New Roman"/>
                        <a:cs typeface="Times New Roman"/>
                      </a:endParaRPr>
                    </a:p>
                  </a:txBody>
                  <a:tcPr marL="10995" marR="10995" marT="0" marB="0"/>
                </a:tc>
                <a:tc>
                  <a:txBody>
                    <a:bodyPr/>
                    <a:lstStyle/>
                    <a:p>
                      <a:pPr algn="r">
                        <a:lnSpc>
                          <a:spcPct val="150000"/>
                        </a:lnSpc>
                        <a:spcAft>
                          <a:spcPts val="0"/>
                        </a:spcAft>
                      </a:pPr>
                      <a:r>
                        <a:rPr lang="en-GB" sz="1400" b="1" dirty="0">
                          <a:effectLst/>
                        </a:rPr>
                        <a:t>7 529</a:t>
                      </a:r>
                      <a:endParaRPr lang="pl-PL" sz="1400" b="1" dirty="0">
                        <a:effectLst/>
                        <a:latin typeface="Times New Roman"/>
                        <a:ea typeface="Times New Roman"/>
                        <a:cs typeface="Times New Roman"/>
                      </a:endParaRPr>
                    </a:p>
                  </a:txBody>
                  <a:tcPr marL="10995" marR="10995" marT="0" marB="0"/>
                </a:tc>
              </a:tr>
              <a:tr h="274551">
                <a:tc>
                  <a:txBody>
                    <a:bodyPr/>
                    <a:lstStyle/>
                    <a:p>
                      <a:pPr algn="just">
                        <a:lnSpc>
                          <a:spcPct val="150000"/>
                        </a:lnSpc>
                        <a:spcAft>
                          <a:spcPts val="0"/>
                        </a:spcAft>
                      </a:pPr>
                      <a:r>
                        <a:rPr lang="en-GB" sz="1400" b="1">
                          <a:effectLst/>
                        </a:rPr>
                        <a:t>2013</a:t>
                      </a:r>
                      <a:endParaRPr lang="pl-PL" sz="1400" b="1">
                        <a:effectLst/>
                        <a:latin typeface="Times New Roman"/>
                        <a:ea typeface="Times New Roman"/>
                        <a:cs typeface="Times New Roman"/>
                      </a:endParaRPr>
                    </a:p>
                  </a:txBody>
                  <a:tcPr marL="10995" marR="10995" marT="0" marB="0"/>
                </a:tc>
                <a:tc>
                  <a:txBody>
                    <a:bodyPr/>
                    <a:lstStyle/>
                    <a:p>
                      <a:pPr algn="r">
                        <a:lnSpc>
                          <a:spcPct val="150000"/>
                        </a:lnSpc>
                        <a:spcAft>
                          <a:spcPts val="0"/>
                        </a:spcAft>
                      </a:pPr>
                      <a:r>
                        <a:rPr lang="en-GB" sz="1400" b="1" dirty="0">
                          <a:effectLst/>
                        </a:rPr>
                        <a:t>81,1</a:t>
                      </a:r>
                      <a:endParaRPr lang="pl-PL" sz="1400" b="1" dirty="0">
                        <a:effectLst/>
                        <a:latin typeface="Times New Roman"/>
                        <a:ea typeface="Times New Roman"/>
                        <a:cs typeface="Times New Roman"/>
                      </a:endParaRPr>
                    </a:p>
                  </a:txBody>
                  <a:tcPr marL="10995" marR="10995" marT="0" marB="0"/>
                </a:tc>
                <a:tc>
                  <a:txBody>
                    <a:bodyPr/>
                    <a:lstStyle/>
                    <a:p>
                      <a:pPr algn="r">
                        <a:lnSpc>
                          <a:spcPct val="150000"/>
                        </a:lnSpc>
                        <a:spcAft>
                          <a:spcPts val="0"/>
                        </a:spcAft>
                      </a:pPr>
                      <a:r>
                        <a:rPr lang="en-GB" sz="1400" b="1" dirty="0">
                          <a:effectLst/>
                        </a:rPr>
                        <a:t>11,3</a:t>
                      </a:r>
                      <a:endParaRPr lang="pl-PL" sz="1400" b="1" dirty="0">
                        <a:effectLst/>
                        <a:latin typeface="Times New Roman"/>
                        <a:ea typeface="Times New Roman"/>
                        <a:cs typeface="Times New Roman"/>
                      </a:endParaRPr>
                    </a:p>
                  </a:txBody>
                  <a:tcPr marL="10995" marR="10995" marT="0" marB="0"/>
                </a:tc>
                <a:tc>
                  <a:txBody>
                    <a:bodyPr/>
                    <a:lstStyle/>
                    <a:p>
                      <a:pPr algn="r">
                        <a:lnSpc>
                          <a:spcPct val="150000"/>
                        </a:lnSpc>
                        <a:spcAft>
                          <a:spcPts val="0"/>
                        </a:spcAft>
                      </a:pPr>
                      <a:r>
                        <a:rPr lang="en-GB" sz="1400" b="1" dirty="0">
                          <a:effectLst/>
                        </a:rPr>
                        <a:t>40</a:t>
                      </a:r>
                      <a:endParaRPr lang="pl-PL" sz="1400" b="1" dirty="0">
                        <a:effectLst/>
                        <a:latin typeface="Times New Roman"/>
                        <a:ea typeface="Times New Roman"/>
                        <a:cs typeface="Times New Roman"/>
                      </a:endParaRPr>
                    </a:p>
                  </a:txBody>
                  <a:tcPr marL="10995" marR="10995" marT="0" marB="0"/>
                </a:tc>
                <a:tc>
                  <a:txBody>
                    <a:bodyPr/>
                    <a:lstStyle/>
                    <a:p>
                      <a:pPr algn="r">
                        <a:lnSpc>
                          <a:spcPct val="150000"/>
                        </a:lnSpc>
                        <a:spcAft>
                          <a:spcPts val="0"/>
                        </a:spcAft>
                      </a:pPr>
                      <a:r>
                        <a:rPr lang="en-GB" sz="1400" b="1" dirty="0">
                          <a:effectLst/>
                        </a:rPr>
                        <a:t>7 519</a:t>
                      </a:r>
                      <a:endParaRPr lang="pl-PL" sz="1400" b="1" dirty="0">
                        <a:effectLst/>
                        <a:latin typeface="Times New Roman"/>
                        <a:ea typeface="Times New Roman"/>
                        <a:cs typeface="Times New Roman"/>
                      </a:endParaRPr>
                    </a:p>
                  </a:txBody>
                  <a:tcPr marL="10995" marR="10995" marT="0" marB="0"/>
                </a:tc>
              </a:tr>
              <a:tr h="274551">
                <a:tc>
                  <a:txBody>
                    <a:bodyPr/>
                    <a:lstStyle/>
                    <a:p>
                      <a:pPr algn="just">
                        <a:lnSpc>
                          <a:spcPct val="150000"/>
                        </a:lnSpc>
                        <a:spcAft>
                          <a:spcPts val="0"/>
                        </a:spcAft>
                      </a:pPr>
                      <a:r>
                        <a:rPr lang="en-GB" sz="1400" b="1">
                          <a:effectLst/>
                        </a:rPr>
                        <a:t>2014</a:t>
                      </a:r>
                      <a:endParaRPr lang="pl-PL" sz="1400" b="1">
                        <a:effectLst/>
                        <a:latin typeface="Times New Roman"/>
                        <a:ea typeface="Times New Roman"/>
                        <a:cs typeface="Times New Roman"/>
                      </a:endParaRPr>
                    </a:p>
                  </a:txBody>
                  <a:tcPr marL="10995" marR="10995" marT="0" marB="0"/>
                </a:tc>
                <a:tc>
                  <a:txBody>
                    <a:bodyPr/>
                    <a:lstStyle/>
                    <a:p>
                      <a:pPr algn="r">
                        <a:lnSpc>
                          <a:spcPct val="150000"/>
                        </a:lnSpc>
                        <a:spcAft>
                          <a:spcPts val="0"/>
                        </a:spcAft>
                      </a:pPr>
                      <a:r>
                        <a:rPr lang="en-GB" sz="1400" b="1">
                          <a:effectLst/>
                        </a:rPr>
                        <a:t>80,9</a:t>
                      </a:r>
                      <a:endParaRPr lang="pl-PL" sz="1400" b="1">
                        <a:effectLst/>
                        <a:latin typeface="Times New Roman"/>
                        <a:ea typeface="Times New Roman"/>
                        <a:cs typeface="Times New Roman"/>
                      </a:endParaRPr>
                    </a:p>
                  </a:txBody>
                  <a:tcPr marL="10995" marR="10995" marT="0" marB="0"/>
                </a:tc>
                <a:tc>
                  <a:txBody>
                    <a:bodyPr/>
                    <a:lstStyle/>
                    <a:p>
                      <a:pPr algn="r">
                        <a:lnSpc>
                          <a:spcPct val="150000"/>
                        </a:lnSpc>
                        <a:spcAft>
                          <a:spcPts val="0"/>
                        </a:spcAft>
                      </a:pPr>
                      <a:r>
                        <a:rPr lang="en-GB" sz="1400" b="1">
                          <a:effectLst/>
                        </a:rPr>
                        <a:t>11,3</a:t>
                      </a:r>
                      <a:endParaRPr lang="pl-PL" sz="1400" b="1">
                        <a:effectLst/>
                        <a:latin typeface="Times New Roman"/>
                        <a:ea typeface="Times New Roman"/>
                        <a:cs typeface="Times New Roman"/>
                      </a:endParaRPr>
                    </a:p>
                  </a:txBody>
                  <a:tcPr marL="10995" marR="10995" marT="0" marB="0"/>
                </a:tc>
                <a:tc>
                  <a:txBody>
                    <a:bodyPr/>
                    <a:lstStyle/>
                    <a:p>
                      <a:pPr algn="r">
                        <a:lnSpc>
                          <a:spcPct val="150000"/>
                        </a:lnSpc>
                        <a:spcAft>
                          <a:spcPts val="0"/>
                        </a:spcAft>
                      </a:pPr>
                      <a:r>
                        <a:rPr lang="en-GB" sz="1400" b="1" dirty="0">
                          <a:effectLst/>
                        </a:rPr>
                        <a:t>41</a:t>
                      </a:r>
                      <a:endParaRPr lang="pl-PL" sz="1400" b="1" dirty="0">
                        <a:effectLst/>
                        <a:latin typeface="Times New Roman"/>
                        <a:ea typeface="Times New Roman"/>
                        <a:cs typeface="Times New Roman"/>
                      </a:endParaRPr>
                    </a:p>
                  </a:txBody>
                  <a:tcPr marL="10995" marR="10995" marT="0" marB="0"/>
                </a:tc>
                <a:tc>
                  <a:txBody>
                    <a:bodyPr/>
                    <a:lstStyle/>
                    <a:p>
                      <a:pPr algn="r">
                        <a:lnSpc>
                          <a:spcPct val="150000"/>
                        </a:lnSpc>
                        <a:spcAft>
                          <a:spcPts val="0"/>
                        </a:spcAft>
                      </a:pPr>
                      <a:r>
                        <a:rPr lang="en-GB" sz="1400" b="1" dirty="0">
                          <a:effectLst/>
                        </a:rPr>
                        <a:t>8 069</a:t>
                      </a:r>
                      <a:endParaRPr lang="pl-PL" sz="1400" b="1" dirty="0">
                        <a:effectLst/>
                        <a:latin typeface="Times New Roman"/>
                        <a:ea typeface="Times New Roman"/>
                        <a:cs typeface="Times New Roman"/>
                      </a:endParaRPr>
                    </a:p>
                  </a:txBody>
                  <a:tcPr marL="10995" marR="10995" marT="0" marB="0"/>
                </a:tc>
              </a:tr>
              <a:tr h="274551">
                <a:tc>
                  <a:txBody>
                    <a:bodyPr/>
                    <a:lstStyle/>
                    <a:p>
                      <a:pPr algn="just">
                        <a:lnSpc>
                          <a:spcPct val="150000"/>
                        </a:lnSpc>
                        <a:spcAft>
                          <a:spcPts val="0"/>
                        </a:spcAft>
                      </a:pPr>
                      <a:r>
                        <a:rPr lang="en-GB" sz="1400" b="1">
                          <a:effectLst/>
                        </a:rPr>
                        <a:t>2015</a:t>
                      </a:r>
                      <a:endParaRPr lang="pl-PL" sz="1400" b="1">
                        <a:effectLst/>
                        <a:latin typeface="Times New Roman"/>
                        <a:ea typeface="Times New Roman"/>
                        <a:cs typeface="Times New Roman"/>
                      </a:endParaRPr>
                    </a:p>
                  </a:txBody>
                  <a:tcPr marL="10995" marR="10995" marT="0" marB="0"/>
                </a:tc>
                <a:tc>
                  <a:txBody>
                    <a:bodyPr/>
                    <a:lstStyle/>
                    <a:p>
                      <a:pPr algn="r">
                        <a:lnSpc>
                          <a:spcPct val="150000"/>
                        </a:lnSpc>
                        <a:spcAft>
                          <a:spcPts val="0"/>
                        </a:spcAft>
                      </a:pPr>
                      <a:r>
                        <a:rPr lang="en-GB" sz="1400" b="1">
                          <a:effectLst/>
                        </a:rPr>
                        <a:t>83,6</a:t>
                      </a:r>
                      <a:endParaRPr lang="pl-PL" sz="1400" b="1">
                        <a:effectLst/>
                        <a:latin typeface="Times New Roman"/>
                        <a:ea typeface="Times New Roman"/>
                        <a:cs typeface="Times New Roman"/>
                      </a:endParaRPr>
                    </a:p>
                  </a:txBody>
                  <a:tcPr marL="10995" marR="10995" marT="0" marB="0"/>
                </a:tc>
                <a:tc>
                  <a:txBody>
                    <a:bodyPr/>
                    <a:lstStyle/>
                    <a:p>
                      <a:pPr algn="r">
                        <a:lnSpc>
                          <a:spcPct val="150000"/>
                        </a:lnSpc>
                        <a:spcAft>
                          <a:spcPts val="0"/>
                        </a:spcAft>
                      </a:pPr>
                      <a:r>
                        <a:rPr lang="en-GB" sz="1400" b="1">
                          <a:effectLst/>
                        </a:rPr>
                        <a:t>9,4</a:t>
                      </a:r>
                      <a:endParaRPr lang="pl-PL" sz="1400" b="1">
                        <a:effectLst/>
                        <a:latin typeface="Times New Roman"/>
                        <a:ea typeface="Times New Roman"/>
                        <a:cs typeface="Times New Roman"/>
                      </a:endParaRPr>
                    </a:p>
                  </a:txBody>
                  <a:tcPr marL="10995" marR="10995" marT="0" marB="0"/>
                </a:tc>
                <a:tc>
                  <a:txBody>
                    <a:bodyPr/>
                    <a:lstStyle/>
                    <a:p>
                      <a:pPr algn="r">
                        <a:lnSpc>
                          <a:spcPct val="150000"/>
                        </a:lnSpc>
                        <a:spcAft>
                          <a:spcPts val="0"/>
                        </a:spcAft>
                      </a:pPr>
                      <a:r>
                        <a:rPr lang="en-GB" sz="1400" b="1" dirty="0">
                          <a:effectLst/>
                        </a:rPr>
                        <a:t>44</a:t>
                      </a:r>
                      <a:endParaRPr lang="pl-PL" sz="1400" b="1" dirty="0">
                        <a:effectLst/>
                        <a:latin typeface="Times New Roman"/>
                        <a:ea typeface="Times New Roman"/>
                        <a:cs typeface="Times New Roman"/>
                      </a:endParaRPr>
                    </a:p>
                  </a:txBody>
                  <a:tcPr marL="10995" marR="10995" marT="0" marB="0"/>
                </a:tc>
                <a:tc>
                  <a:txBody>
                    <a:bodyPr/>
                    <a:lstStyle/>
                    <a:p>
                      <a:pPr algn="r">
                        <a:lnSpc>
                          <a:spcPct val="150000"/>
                        </a:lnSpc>
                        <a:spcAft>
                          <a:spcPts val="0"/>
                        </a:spcAft>
                      </a:pPr>
                      <a:r>
                        <a:rPr lang="en-GB" sz="1400" b="1" dirty="0" err="1">
                          <a:effectLst/>
                        </a:rPr>
                        <a:t>bd</a:t>
                      </a:r>
                      <a:endParaRPr lang="pl-PL" sz="1400" b="1" dirty="0">
                        <a:effectLst/>
                        <a:latin typeface="Times New Roman"/>
                        <a:ea typeface="Times New Roman"/>
                        <a:cs typeface="Times New Roman"/>
                      </a:endParaRPr>
                    </a:p>
                  </a:txBody>
                  <a:tcPr marL="10995" marR="10995" marT="0" marB="0"/>
                </a:tc>
              </a:tr>
            </a:tbl>
          </a:graphicData>
        </a:graphic>
      </p:graphicFrame>
    </p:spTree>
    <p:extLst>
      <p:ext uri="{BB962C8B-B14F-4D97-AF65-F5344CB8AC3E}">
        <p14:creationId xmlns:p14="http://schemas.microsoft.com/office/powerpoint/2010/main" val="359408273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ela 1"/>
          <p:cNvGraphicFramePr>
            <a:graphicFrameLocks noGrp="1"/>
          </p:cNvGraphicFramePr>
          <p:nvPr>
            <p:extLst>
              <p:ext uri="{D42A27DB-BD31-4B8C-83A1-F6EECF244321}">
                <p14:modId xmlns:p14="http://schemas.microsoft.com/office/powerpoint/2010/main" val="3235179260"/>
              </p:ext>
            </p:extLst>
          </p:nvPr>
        </p:nvGraphicFramePr>
        <p:xfrm>
          <a:off x="827583" y="2636912"/>
          <a:ext cx="7344818" cy="3825057"/>
        </p:xfrm>
        <a:graphic>
          <a:graphicData uri="http://schemas.openxmlformats.org/drawingml/2006/table">
            <a:tbl>
              <a:tblPr firstRow="1" firstCol="1" bandRow="1">
                <a:tableStyleId>{5C22544A-7EE6-4342-B048-85BDC9FD1C3A}</a:tableStyleId>
              </a:tblPr>
              <a:tblGrid>
                <a:gridCol w="1559371"/>
                <a:gridCol w="1427728"/>
                <a:gridCol w="1451927"/>
                <a:gridCol w="1452896"/>
                <a:gridCol w="1452896"/>
              </a:tblGrid>
              <a:tr h="730483">
                <a:tc>
                  <a:txBody>
                    <a:bodyPr/>
                    <a:lstStyle/>
                    <a:p>
                      <a:pPr algn="just">
                        <a:lnSpc>
                          <a:spcPts val="1300"/>
                        </a:lnSpc>
                        <a:spcAft>
                          <a:spcPts val="0"/>
                        </a:spcAft>
                      </a:pPr>
                      <a:r>
                        <a:rPr lang="pl-PL" sz="1400" b="1" spc="-10" dirty="0">
                          <a:effectLst/>
                        </a:rPr>
                        <a:t>Instrument inwestycyjny</a:t>
                      </a:r>
                      <a:endParaRPr lang="pl-PL" sz="1400" b="1" spc="-10" dirty="0">
                        <a:effectLst/>
                        <a:latin typeface="Times New Roman"/>
                        <a:ea typeface="Calibri"/>
                        <a:cs typeface="Times New Roman"/>
                      </a:endParaRPr>
                    </a:p>
                  </a:txBody>
                  <a:tcPr marL="68580" marR="68580" marT="0" marB="0"/>
                </a:tc>
                <a:tc>
                  <a:txBody>
                    <a:bodyPr/>
                    <a:lstStyle/>
                    <a:p>
                      <a:pPr algn="just">
                        <a:lnSpc>
                          <a:spcPts val="1300"/>
                        </a:lnSpc>
                        <a:spcAft>
                          <a:spcPts val="0"/>
                        </a:spcAft>
                      </a:pPr>
                      <a:r>
                        <a:rPr lang="pl-PL" sz="1400" b="1" spc="-10" dirty="0">
                          <a:effectLst/>
                        </a:rPr>
                        <a:t>Roczna stopa zwrotu do 31.12.2015</a:t>
                      </a:r>
                      <a:endParaRPr lang="pl-PL" sz="1400" b="1" spc="-10" dirty="0">
                        <a:effectLst/>
                        <a:latin typeface="Times New Roman"/>
                        <a:ea typeface="Calibri"/>
                        <a:cs typeface="Times New Roman"/>
                      </a:endParaRPr>
                    </a:p>
                  </a:txBody>
                  <a:tcPr marL="68580" marR="68580" marT="0" marB="0"/>
                </a:tc>
                <a:tc>
                  <a:txBody>
                    <a:bodyPr/>
                    <a:lstStyle/>
                    <a:p>
                      <a:pPr algn="just">
                        <a:lnSpc>
                          <a:spcPts val="1300"/>
                        </a:lnSpc>
                        <a:spcAft>
                          <a:spcPts val="0"/>
                        </a:spcAft>
                      </a:pPr>
                      <a:r>
                        <a:rPr lang="pl-PL" sz="1400" b="1" spc="-10">
                          <a:effectLst/>
                        </a:rPr>
                        <a:t>Roczna stopa zwrotu w okresie 31.12.2012-31.12.2015</a:t>
                      </a:r>
                      <a:endParaRPr lang="pl-PL" sz="1400" b="1" spc="-10">
                        <a:effectLst/>
                        <a:latin typeface="Times New Roman"/>
                        <a:ea typeface="Calibri"/>
                        <a:cs typeface="Times New Roman"/>
                      </a:endParaRPr>
                    </a:p>
                  </a:txBody>
                  <a:tcPr marL="68580" marR="68580" marT="0" marB="0"/>
                </a:tc>
                <a:tc>
                  <a:txBody>
                    <a:bodyPr/>
                    <a:lstStyle/>
                    <a:p>
                      <a:pPr algn="just">
                        <a:lnSpc>
                          <a:spcPts val="1300"/>
                        </a:lnSpc>
                        <a:spcAft>
                          <a:spcPts val="0"/>
                        </a:spcAft>
                      </a:pPr>
                      <a:r>
                        <a:rPr lang="pl-PL" sz="1400" b="1" spc="-10" dirty="0">
                          <a:effectLst/>
                        </a:rPr>
                        <a:t>Roczna stopa zwrotu w okresie 31.12.2010-31.12.2015</a:t>
                      </a:r>
                      <a:endParaRPr lang="pl-PL" sz="1400" b="1" spc="-10" dirty="0">
                        <a:effectLst/>
                        <a:latin typeface="Times New Roman"/>
                        <a:ea typeface="Calibri"/>
                        <a:cs typeface="Times New Roman"/>
                      </a:endParaRPr>
                    </a:p>
                  </a:txBody>
                  <a:tcPr marL="68580" marR="68580" marT="0" marB="0"/>
                </a:tc>
                <a:tc>
                  <a:txBody>
                    <a:bodyPr/>
                    <a:lstStyle/>
                    <a:p>
                      <a:pPr algn="just">
                        <a:lnSpc>
                          <a:spcPts val="1300"/>
                        </a:lnSpc>
                        <a:spcAft>
                          <a:spcPts val="0"/>
                        </a:spcAft>
                      </a:pPr>
                      <a:r>
                        <a:rPr lang="pl-PL" sz="1400" b="1" spc="-10" dirty="0">
                          <a:effectLst/>
                        </a:rPr>
                        <a:t>Roczna stopa zwrotu w okresie 31.12.2005-31.12.2015</a:t>
                      </a:r>
                      <a:endParaRPr lang="pl-PL" sz="1400" b="1" spc="-10" dirty="0">
                        <a:effectLst/>
                        <a:latin typeface="Times New Roman"/>
                        <a:ea typeface="Calibri"/>
                        <a:cs typeface="Times New Roman"/>
                      </a:endParaRPr>
                    </a:p>
                  </a:txBody>
                  <a:tcPr marL="68580" marR="68580" marT="0" marB="0"/>
                </a:tc>
              </a:tr>
              <a:tr h="1288321">
                <a:tc>
                  <a:txBody>
                    <a:bodyPr/>
                    <a:lstStyle/>
                    <a:p>
                      <a:pPr algn="just">
                        <a:lnSpc>
                          <a:spcPts val="1300"/>
                        </a:lnSpc>
                        <a:spcAft>
                          <a:spcPts val="0"/>
                        </a:spcAft>
                      </a:pPr>
                      <a:r>
                        <a:rPr lang="pl-PL" sz="1400" b="1" spc="-10" dirty="0">
                          <a:effectLst/>
                        </a:rPr>
                        <a:t>Nieruchomości bezpośrednio</a:t>
                      </a:r>
                    </a:p>
                    <a:p>
                      <a:pPr algn="just">
                        <a:lnSpc>
                          <a:spcPts val="1300"/>
                        </a:lnSpc>
                        <a:spcAft>
                          <a:spcPts val="0"/>
                        </a:spcAft>
                      </a:pPr>
                      <a:r>
                        <a:rPr lang="pl-PL" sz="1400" b="1" spc="-10" dirty="0">
                          <a:effectLst/>
                        </a:rPr>
                        <a:t>- ogółem</a:t>
                      </a:r>
                    </a:p>
                    <a:p>
                      <a:pPr algn="just">
                        <a:lnSpc>
                          <a:spcPts val="1300"/>
                        </a:lnSpc>
                        <a:spcAft>
                          <a:spcPts val="0"/>
                        </a:spcAft>
                      </a:pPr>
                      <a:r>
                        <a:rPr lang="pl-PL" sz="1400" b="1" spc="-10" dirty="0">
                          <a:effectLst/>
                        </a:rPr>
                        <a:t>- handlowe</a:t>
                      </a:r>
                    </a:p>
                    <a:p>
                      <a:pPr algn="just">
                        <a:lnSpc>
                          <a:spcPts val="1300"/>
                        </a:lnSpc>
                        <a:spcAft>
                          <a:spcPts val="0"/>
                        </a:spcAft>
                      </a:pPr>
                      <a:r>
                        <a:rPr lang="pl-PL" sz="1400" b="1" spc="-10" dirty="0">
                          <a:effectLst/>
                        </a:rPr>
                        <a:t>- biurowe</a:t>
                      </a:r>
                    </a:p>
                    <a:p>
                      <a:pPr algn="just">
                        <a:lnSpc>
                          <a:spcPts val="1300"/>
                        </a:lnSpc>
                        <a:spcAft>
                          <a:spcPts val="0"/>
                        </a:spcAft>
                      </a:pPr>
                      <a:r>
                        <a:rPr lang="pl-PL" sz="1400" b="1" spc="-10" dirty="0">
                          <a:effectLst/>
                        </a:rPr>
                        <a:t>- przemysłowe</a:t>
                      </a:r>
                    </a:p>
                    <a:p>
                      <a:pPr algn="just">
                        <a:lnSpc>
                          <a:spcPts val="1300"/>
                        </a:lnSpc>
                        <a:spcAft>
                          <a:spcPts val="0"/>
                        </a:spcAft>
                      </a:pPr>
                      <a:r>
                        <a:rPr lang="pl-PL" sz="1400" b="1" spc="-10" dirty="0">
                          <a:effectLst/>
                        </a:rPr>
                        <a:t>- mieszkaniowe</a:t>
                      </a:r>
                      <a:endParaRPr lang="pl-PL" sz="1400" b="1" spc="-10" dirty="0">
                        <a:effectLst/>
                        <a:latin typeface="Times New Roman"/>
                        <a:ea typeface="Calibri"/>
                        <a:cs typeface="Times New Roman"/>
                      </a:endParaRPr>
                    </a:p>
                  </a:txBody>
                  <a:tcPr marL="68580" marR="68580" marT="0" marB="0"/>
                </a:tc>
                <a:tc>
                  <a:txBody>
                    <a:bodyPr/>
                    <a:lstStyle/>
                    <a:p>
                      <a:pPr algn="just">
                        <a:lnSpc>
                          <a:spcPts val="1300"/>
                        </a:lnSpc>
                        <a:spcAft>
                          <a:spcPts val="0"/>
                        </a:spcAft>
                      </a:pPr>
                      <a:r>
                        <a:rPr lang="pl-PL" sz="1400" b="1" spc="-10" dirty="0">
                          <a:effectLst/>
                        </a:rPr>
                        <a:t> </a:t>
                      </a:r>
                    </a:p>
                    <a:p>
                      <a:pPr algn="just">
                        <a:lnSpc>
                          <a:spcPts val="1300"/>
                        </a:lnSpc>
                        <a:spcAft>
                          <a:spcPts val="0"/>
                        </a:spcAft>
                      </a:pPr>
                      <a:r>
                        <a:rPr lang="pl-PL" sz="1400" b="1" spc="-10" dirty="0">
                          <a:effectLst/>
                        </a:rPr>
                        <a:t> </a:t>
                      </a:r>
                    </a:p>
                    <a:p>
                      <a:pPr algn="just">
                        <a:lnSpc>
                          <a:spcPts val="1300"/>
                        </a:lnSpc>
                        <a:spcAft>
                          <a:spcPts val="0"/>
                        </a:spcAft>
                      </a:pPr>
                      <a:r>
                        <a:rPr lang="pl-PL" sz="1400" b="1" spc="-10" dirty="0">
                          <a:effectLst/>
                        </a:rPr>
                        <a:t>8,1</a:t>
                      </a:r>
                    </a:p>
                    <a:p>
                      <a:pPr algn="just">
                        <a:lnSpc>
                          <a:spcPts val="1300"/>
                        </a:lnSpc>
                        <a:spcAft>
                          <a:spcPts val="0"/>
                        </a:spcAft>
                      </a:pPr>
                      <a:r>
                        <a:rPr lang="pl-PL" sz="1400" b="1" spc="-10" dirty="0">
                          <a:effectLst/>
                        </a:rPr>
                        <a:t>8,5</a:t>
                      </a:r>
                    </a:p>
                    <a:p>
                      <a:pPr algn="just">
                        <a:lnSpc>
                          <a:spcPts val="1300"/>
                        </a:lnSpc>
                        <a:spcAft>
                          <a:spcPts val="0"/>
                        </a:spcAft>
                      </a:pPr>
                      <a:r>
                        <a:rPr lang="pl-PL" sz="1400" b="1" spc="-10" dirty="0">
                          <a:effectLst/>
                        </a:rPr>
                        <a:t>6,7</a:t>
                      </a:r>
                    </a:p>
                    <a:p>
                      <a:pPr algn="just">
                        <a:lnSpc>
                          <a:spcPts val="1300"/>
                        </a:lnSpc>
                        <a:spcAft>
                          <a:spcPts val="0"/>
                        </a:spcAft>
                      </a:pPr>
                      <a:r>
                        <a:rPr lang="pl-PL" sz="1400" b="1" spc="-10" dirty="0">
                          <a:effectLst/>
                        </a:rPr>
                        <a:t>13,3</a:t>
                      </a:r>
                    </a:p>
                    <a:p>
                      <a:pPr algn="just">
                        <a:lnSpc>
                          <a:spcPts val="1300"/>
                        </a:lnSpc>
                        <a:spcAft>
                          <a:spcPts val="0"/>
                        </a:spcAft>
                      </a:pPr>
                      <a:r>
                        <a:rPr lang="pl-PL" sz="1400" b="1" spc="-10" dirty="0">
                          <a:effectLst/>
                        </a:rPr>
                        <a:t>11,1</a:t>
                      </a:r>
                      <a:endParaRPr lang="pl-PL" sz="1400" b="1" spc="-10" dirty="0">
                        <a:effectLst/>
                        <a:latin typeface="Times New Roman"/>
                        <a:ea typeface="Calibri"/>
                        <a:cs typeface="Times New Roman"/>
                      </a:endParaRPr>
                    </a:p>
                  </a:txBody>
                  <a:tcPr marL="68580" marR="68580" marT="0" marB="0"/>
                </a:tc>
                <a:tc>
                  <a:txBody>
                    <a:bodyPr/>
                    <a:lstStyle/>
                    <a:p>
                      <a:pPr algn="just">
                        <a:lnSpc>
                          <a:spcPts val="1300"/>
                        </a:lnSpc>
                        <a:spcAft>
                          <a:spcPts val="0"/>
                        </a:spcAft>
                      </a:pPr>
                      <a:r>
                        <a:rPr lang="pl-PL" sz="1400" b="1" spc="-10" dirty="0">
                          <a:effectLst/>
                        </a:rPr>
                        <a:t> </a:t>
                      </a:r>
                    </a:p>
                    <a:p>
                      <a:pPr algn="just">
                        <a:lnSpc>
                          <a:spcPts val="1300"/>
                        </a:lnSpc>
                        <a:spcAft>
                          <a:spcPts val="0"/>
                        </a:spcAft>
                      </a:pPr>
                      <a:r>
                        <a:rPr lang="pl-PL" sz="1400" b="1" spc="-10" dirty="0">
                          <a:effectLst/>
                        </a:rPr>
                        <a:t> </a:t>
                      </a:r>
                    </a:p>
                    <a:p>
                      <a:pPr algn="just">
                        <a:lnSpc>
                          <a:spcPts val="1300"/>
                        </a:lnSpc>
                        <a:spcAft>
                          <a:spcPts val="0"/>
                        </a:spcAft>
                      </a:pPr>
                      <a:r>
                        <a:rPr lang="pl-PL" sz="1400" b="1" spc="-10" dirty="0">
                          <a:effectLst/>
                        </a:rPr>
                        <a:t>6,4</a:t>
                      </a:r>
                    </a:p>
                    <a:p>
                      <a:pPr algn="just">
                        <a:lnSpc>
                          <a:spcPts val="1300"/>
                        </a:lnSpc>
                        <a:spcAft>
                          <a:spcPts val="0"/>
                        </a:spcAft>
                      </a:pPr>
                      <a:r>
                        <a:rPr lang="pl-PL" sz="1400" b="1" spc="-10" dirty="0">
                          <a:effectLst/>
                        </a:rPr>
                        <a:t>7,3</a:t>
                      </a:r>
                    </a:p>
                    <a:p>
                      <a:pPr algn="just">
                        <a:lnSpc>
                          <a:spcPts val="1300"/>
                        </a:lnSpc>
                        <a:spcAft>
                          <a:spcPts val="0"/>
                        </a:spcAft>
                      </a:pPr>
                      <a:r>
                        <a:rPr lang="pl-PL" sz="1400" b="1" spc="-10" dirty="0">
                          <a:effectLst/>
                        </a:rPr>
                        <a:t>4,9</a:t>
                      </a:r>
                    </a:p>
                    <a:p>
                      <a:pPr algn="just">
                        <a:lnSpc>
                          <a:spcPts val="1300"/>
                        </a:lnSpc>
                        <a:spcAft>
                          <a:spcPts val="0"/>
                        </a:spcAft>
                      </a:pPr>
                      <a:r>
                        <a:rPr lang="pl-PL" sz="1400" b="1" spc="-10" dirty="0">
                          <a:effectLst/>
                        </a:rPr>
                        <a:t>10,9</a:t>
                      </a:r>
                    </a:p>
                    <a:p>
                      <a:pPr algn="just">
                        <a:lnSpc>
                          <a:spcPts val="1300"/>
                        </a:lnSpc>
                        <a:spcAft>
                          <a:spcPts val="0"/>
                        </a:spcAft>
                      </a:pPr>
                      <a:r>
                        <a:rPr lang="pl-PL" sz="1400" b="1" spc="-10" dirty="0">
                          <a:effectLst/>
                        </a:rPr>
                        <a:t>9,0</a:t>
                      </a:r>
                      <a:endParaRPr lang="pl-PL" sz="1400" b="1" spc="-10" dirty="0">
                        <a:effectLst/>
                        <a:latin typeface="Times New Roman"/>
                        <a:ea typeface="Calibri"/>
                        <a:cs typeface="Times New Roman"/>
                      </a:endParaRPr>
                    </a:p>
                  </a:txBody>
                  <a:tcPr marL="68580" marR="68580" marT="0" marB="0"/>
                </a:tc>
                <a:tc>
                  <a:txBody>
                    <a:bodyPr/>
                    <a:lstStyle/>
                    <a:p>
                      <a:pPr algn="just">
                        <a:lnSpc>
                          <a:spcPts val="1300"/>
                        </a:lnSpc>
                        <a:spcAft>
                          <a:spcPts val="0"/>
                        </a:spcAft>
                      </a:pPr>
                      <a:r>
                        <a:rPr lang="pl-PL" sz="1400" b="1" spc="-10" dirty="0">
                          <a:effectLst/>
                        </a:rPr>
                        <a:t> </a:t>
                      </a:r>
                    </a:p>
                    <a:p>
                      <a:pPr algn="just">
                        <a:lnSpc>
                          <a:spcPts val="1300"/>
                        </a:lnSpc>
                        <a:spcAft>
                          <a:spcPts val="0"/>
                        </a:spcAft>
                      </a:pPr>
                      <a:r>
                        <a:rPr lang="pl-PL" sz="1400" b="1" spc="-10" dirty="0">
                          <a:effectLst/>
                        </a:rPr>
                        <a:t> </a:t>
                      </a:r>
                    </a:p>
                    <a:p>
                      <a:pPr algn="just">
                        <a:lnSpc>
                          <a:spcPts val="1300"/>
                        </a:lnSpc>
                        <a:spcAft>
                          <a:spcPts val="0"/>
                        </a:spcAft>
                      </a:pPr>
                      <a:r>
                        <a:rPr lang="pl-PL" sz="1400" b="1" spc="-10" dirty="0">
                          <a:effectLst/>
                        </a:rPr>
                        <a:t>5,8</a:t>
                      </a:r>
                    </a:p>
                    <a:p>
                      <a:pPr algn="just">
                        <a:lnSpc>
                          <a:spcPts val="1300"/>
                        </a:lnSpc>
                        <a:spcAft>
                          <a:spcPts val="0"/>
                        </a:spcAft>
                      </a:pPr>
                      <a:r>
                        <a:rPr lang="pl-PL" sz="1400" b="1" spc="-10" dirty="0">
                          <a:effectLst/>
                        </a:rPr>
                        <a:t>6,7</a:t>
                      </a:r>
                    </a:p>
                    <a:p>
                      <a:pPr algn="just">
                        <a:lnSpc>
                          <a:spcPts val="1300"/>
                        </a:lnSpc>
                        <a:spcAft>
                          <a:spcPts val="0"/>
                        </a:spcAft>
                      </a:pPr>
                      <a:r>
                        <a:rPr lang="pl-PL" sz="1400" b="1" spc="-10" dirty="0">
                          <a:effectLst/>
                        </a:rPr>
                        <a:t>4,4</a:t>
                      </a:r>
                    </a:p>
                    <a:p>
                      <a:pPr algn="just">
                        <a:lnSpc>
                          <a:spcPts val="1300"/>
                        </a:lnSpc>
                        <a:spcAft>
                          <a:spcPts val="0"/>
                        </a:spcAft>
                      </a:pPr>
                      <a:r>
                        <a:rPr lang="pl-PL" sz="1400" b="1" spc="-10" dirty="0">
                          <a:effectLst/>
                        </a:rPr>
                        <a:t>8,0</a:t>
                      </a:r>
                    </a:p>
                    <a:p>
                      <a:pPr algn="just">
                        <a:lnSpc>
                          <a:spcPts val="1300"/>
                        </a:lnSpc>
                        <a:spcAft>
                          <a:spcPts val="0"/>
                        </a:spcAft>
                      </a:pPr>
                      <a:r>
                        <a:rPr lang="pl-PL" sz="1400" b="1" spc="-10" dirty="0">
                          <a:effectLst/>
                        </a:rPr>
                        <a:t>8,4</a:t>
                      </a:r>
                      <a:endParaRPr lang="pl-PL" sz="1400" b="1" spc="-10" dirty="0">
                        <a:effectLst/>
                        <a:latin typeface="Times New Roman"/>
                        <a:ea typeface="Calibri"/>
                        <a:cs typeface="Times New Roman"/>
                      </a:endParaRPr>
                    </a:p>
                  </a:txBody>
                  <a:tcPr marL="68580" marR="68580" marT="0" marB="0"/>
                </a:tc>
                <a:tc>
                  <a:txBody>
                    <a:bodyPr/>
                    <a:lstStyle/>
                    <a:p>
                      <a:pPr algn="just">
                        <a:lnSpc>
                          <a:spcPts val="1300"/>
                        </a:lnSpc>
                        <a:spcAft>
                          <a:spcPts val="0"/>
                        </a:spcAft>
                      </a:pPr>
                      <a:r>
                        <a:rPr lang="pl-PL" sz="1400" b="1" spc="-10" dirty="0">
                          <a:effectLst/>
                        </a:rPr>
                        <a:t> </a:t>
                      </a:r>
                    </a:p>
                    <a:p>
                      <a:pPr algn="just">
                        <a:lnSpc>
                          <a:spcPts val="1300"/>
                        </a:lnSpc>
                        <a:spcAft>
                          <a:spcPts val="0"/>
                        </a:spcAft>
                      </a:pPr>
                      <a:r>
                        <a:rPr lang="pl-PL" sz="1400" b="1" spc="-10" dirty="0">
                          <a:effectLst/>
                        </a:rPr>
                        <a:t> </a:t>
                      </a:r>
                    </a:p>
                    <a:p>
                      <a:pPr algn="just">
                        <a:lnSpc>
                          <a:spcPts val="1300"/>
                        </a:lnSpc>
                        <a:spcAft>
                          <a:spcPts val="0"/>
                        </a:spcAft>
                      </a:pPr>
                      <a:r>
                        <a:rPr lang="pl-PL" sz="1400" b="1" spc="-10" dirty="0">
                          <a:effectLst/>
                        </a:rPr>
                        <a:t>4,4</a:t>
                      </a:r>
                    </a:p>
                    <a:p>
                      <a:pPr algn="just">
                        <a:lnSpc>
                          <a:spcPts val="1300"/>
                        </a:lnSpc>
                        <a:spcAft>
                          <a:spcPts val="0"/>
                        </a:spcAft>
                      </a:pPr>
                      <a:r>
                        <a:rPr lang="pl-PL" sz="1400" b="1" spc="-10" dirty="0">
                          <a:effectLst/>
                        </a:rPr>
                        <a:t>5,6</a:t>
                      </a:r>
                    </a:p>
                    <a:p>
                      <a:pPr algn="just">
                        <a:lnSpc>
                          <a:spcPts val="1300"/>
                        </a:lnSpc>
                        <a:spcAft>
                          <a:spcPts val="0"/>
                        </a:spcAft>
                      </a:pPr>
                      <a:r>
                        <a:rPr lang="pl-PL" sz="1400" b="1" spc="-10" dirty="0">
                          <a:effectLst/>
                        </a:rPr>
                        <a:t>3,2</a:t>
                      </a:r>
                    </a:p>
                    <a:p>
                      <a:pPr algn="just">
                        <a:lnSpc>
                          <a:spcPts val="1300"/>
                        </a:lnSpc>
                        <a:spcAft>
                          <a:spcPts val="0"/>
                        </a:spcAft>
                      </a:pPr>
                      <a:r>
                        <a:rPr lang="pl-PL" sz="1400" b="1" spc="-10" dirty="0">
                          <a:effectLst/>
                        </a:rPr>
                        <a:t>5,4</a:t>
                      </a:r>
                    </a:p>
                    <a:p>
                      <a:pPr algn="just">
                        <a:lnSpc>
                          <a:spcPts val="1300"/>
                        </a:lnSpc>
                        <a:spcAft>
                          <a:spcPts val="0"/>
                        </a:spcAft>
                      </a:pPr>
                      <a:r>
                        <a:rPr lang="pl-PL" sz="1400" b="1" spc="-10" dirty="0">
                          <a:effectLst/>
                        </a:rPr>
                        <a:t>6,9</a:t>
                      </a:r>
                      <a:endParaRPr lang="pl-PL" sz="1400" b="1" spc="-10" dirty="0">
                        <a:effectLst/>
                        <a:latin typeface="Times New Roman"/>
                        <a:ea typeface="Calibri"/>
                        <a:cs typeface="Times New Roman"/>
                      </a:endParaRPr>
                    </a:p>
                  </a:txBody>
                  <a:tcPr marL="68580" marR="68580" marT="0" marB="0"/>
                </a:tc>
              </a:tr>
              <a:tr h="1288321">
                <a:tc>
                  <a:txBody>
                    <a:bodyPr/>
                    <a:lstStyle/>
                    <a:p>
                      <a:pPr algn="just">
                        <a:lnSpc>
                          <a:spcPts val="1300"/>
                        </a:lnSpc>
                        <a:spcAft>
                          <a:spcPts val="0"/>
                        </a:spcAft>
                      </a:pPr>
                      <a:r>
                        <a:rPr lang="pl-PL" sz="1400" b="1" spc="-10" dirty="0">
                          <a:effectLst/>
                        </a:rPr>
                        <a:t>Jednostki uczestnictwa w publicznych otwartych funduszach inwestycyjnych nieruchomości</a:t>
                      </a:r>
                      <a:endParaRPr lang="pl-PL" sz="1400" b="1" spc="-10" dirty="0">
                        <a:effectLst/>
                        <a:latin typeface="Times New Roman"/>
                        <a:ea typeface="Calibri"/>
                        <a:cs typeface="Times New Roman"/>
                      </a:endParaRPr>
                    </a:p>
                  </a:txBody>
                  <a:tcPr marL="68580" marR="68580" marT="0" marB="0"/>
                </a:tc>
                <a:tc>
                  <a:txBody>
                    <a:bodyPr/>
                    <a:lstStyle/>
                    <a:p>
                      <a:pPr algn="just">
                        <a:lnSpc>
                          <a:spcPts val="1300"/>
                        </a:lnSpc>
                        <a:spcAft>
                          <a:spcPts val="0"/>
                        </a:spcAft>
                      </a:pPr>
                      <a:r>
                        <a:rPr lang="pl-PL" sz="1400" b="1" spc="-10">
                          <a:effectLst/>
                        </a:rPr>
                        <a:t>1,4</a:t>
                      </a:r>
                      <a:endParaRPr lang="pl-PL" sz="1400" b="1" spc="-10">
                        <a:effectLst/>
                        <a:latin typeface="Times New Roman"/>
                        <a:ea typeface="Calibri"/>
                        <a:cs typeface="Times New Roman"/>
                      </a:endParaRPr>
                    </a:p>
                  </a:txBody>
                  <a:tcPr marL="68580" marR="68580" marT="0" marB="0"/>
                </a:tc>
                <a:tc>
                  <a:txBody>
                    <a:bodyPr/>
                    <a:lstStyle/>
                    <a:p>
                      <a:pPr algn="just">
                        <a:lnSpc>
                          <a:spcPts val="1300"/>
                        </a:lnSpc>
                        <a:spcAft>
                          <a:spcPts val="0"/>
                        </a:spcAft>
                      </a:pPr>
                      <a:r>
                        <a:rPr lang="pl-PL" sz="1400" b="1" spc="-10">
                          <a:effectLst/>
                        </a:rPr>
                        <a:t>0,7</a:t>
                      </a:r>
                      <a:endParaRPr lang="pl-PL" sz="1400" b="1" spc="-10">
                        <a:effectLst/>
                        <a:latin typeface="Times New Roman"/>
                        <a:ea typeface="Calibri"/>
                        <a:cs typeface="Times New Roman"/>
                      </a:endParaRPr>
                    </a:p>
                  </a:txBody>
                  <a:tcPr marL="68580" marR="68580" marT="0" marB="0"/>
                </a:tc>
                <a:tc>
                  <a:txBody>
                    <a:bodyPr/>
                    <a:lstStyle/>
                    <a:p>
                      <a:pPr algn="just">
                        <a:lnSpc>
                          <a:spcPts val="1300"/>
                        </a:lnSpc>
                        <a:spcAft>
                          <a:spcPts val="0"/>
                        </a:spcAft>
                      </a:pPr>
                      <a:r>
                        <a:rPr lang="pl-PL" sz="1400" b="1" spc="-10" dirty="0">
                          <a:effectLst/>
                        </a:rPr>
                        <a:t>0,8</a:t>
                      </a:r>
                      <a:endParaRPr lang="pl-PL" sz="1400" b="1" spc="-10" dirty="0">
                        <a:effectLst/>
                        <a:latin typeface="Times New Roman"/>
                        <a:ea typeface="Calibri"/>
                        <a:cs typeface="Times New Roman"/>
                      </a:endParaRPr>
                    </a:p>
                  </a:txBody>
                  <a:tcPr marL="68580" marR="68580" marT="0" marB="0"/>
                </a:tc>
                <a:tc>
                  <a:txBody>
                    <a:bodyPr/>
                    <a:lstStyle/>
                    <a:p>
                      <a:pPr algn="just">
                        <a:lnSpc>
                          <a:spcPts val="1300"/>
                        </a:lnSpc>
                        <a:spcAft>
                          <a:spcPts val="0"/>
                        </a:spcAft>
                      </a:pPr>
                      <a:r>
                        <a:rPr lang="pl-PL" sz="1400" b="1" spc="-10" dirty="0">
                          <a:effectLst/>
                        </a:rPr>
                        <a:t>2,1</a:t>
                      </a:r>
                      <a:endParaRPr lang="pl-PL" sz="1400" b="1" spc="-10" dirty="0">
                        <a:effectLst/>
                        <a:latin typeface="Times New Roman"/>
                        <a:ea typeface="Calibri"/>
                        <a:cs typeface="Times New Roman"/>
                      </a:endParaRPr>
                    </a:p>
                  </a:txBody>
                  <a:tcPr marL="68580" marR="68580" marT="0" marB="0"/>
                </a:tc>
              </a:tr>
              <a:tr h="172644">
                <a:tc>
                  <a:txBody>
                    <a:bodyPr/>
                    <a:lstStyle/>
                    <a:p>
                      <a:pPr algn="just">
                        <a:lnSpc>
                          <a:spcPts val="1300"/>
                        </a:lnSpc>
                        <a:spcAft>
                          <a:spcPts val="0"/>
                        </a:spcAft>
                      </a:pPr>
                      <a:r>
                        <a:rPr lang="pl-PL" sz="1400" b="1" spc="-10" dirty="0">
                          <a:effectLst/>
                        </a:rPr>
                        <a:t>Akcje</a:t>
                      </a:r>
                      <a:endParaRPr lang="pl-PL" sz="1400" b="1" spc="-10" dirty="0">
                        <a:effectLst/>
                        <a:latin typeface="Times New Roman"/>
                        <a:ea typeface="Calibri"/>
                        <a:cs typeface="Times New Roman"/>
                      </a:endParaRPr>
                    </a:p>
                  </a:txBody>
                  <a:tcPr marL="68580" marR="68580" marT="0" marB="0"/>
                </a:tc>
                <a:tc>
                  <a:txBody>
                    <a:bodyPr/>
                    <a:lstStyle/>
                    <a:p>
                      <a:pPr algn="just">
                        <a:lnSpc>
                          <a:spcPts val="1300"/>
                        </a:lnSpc>
                        <a:spcAft>
                          <a:spcPts val="0"/>
                        </a:spcAft>
                      </a:pPr>
                      <a:r>
                        <a:rPr lang="pl-PL" sz="1400" b="1" spc="-10" dirty="0">
                          <a:effectLst/>
                        </a:rPr>
                        <a:t>10,0</a:t>
                      </a:r>
                      <a:endParaRPr lang="pl-PL" sz="1400" b="1" spc="-10" dirty="0">
                        <a:effectLst/>
                        <a:latin typeface="Times New Roman"/>
                        <a:ea typeface="Calibri"/>
                        <a:cs typeface="Times New Roman"/>
                      </a:endParaRPr>
                    </a:p>
                  </a:txBody>
                  <a:tcPr marL="68580" marR="68580" marT="0" marB="0"/>
                </a:tc>
                <a:tc>
                  <a:txBody>
                    <a:bodyPr/>
                    <a:lstStyle/>
                    <a:p>
                      <a:pPr algn="just">
                        <a:lnSpc>
                          <a:spcPts val="1300"/>
                        </a:lnSpc>
                        <a:spcAft>
                          <a:spcPts val="0"/>
                        </a:spcAft>
                      </a:pPr>
                      <a:r>
                        <a:rPr lang="pl-PL" sz="1400" b="1" spc="-10">
                          <a:effectLst/>
                        </a:rPr>
                        <a:t>12,7</a:t>
                      </a:r>
                      <a:endParaRPr lang="pl-PL" sz="1400" b="1" spc="-10">
                        <a:effectLst/>
                        <a:latin typeface="Times New Roman"/>
                        <a:ea typeface="Calibri"/>
                        <a:cs typeface="Times New Roman"/>
                      </a:endParaRPr>
                    </a:p>
                  </a:txBody>
                  <a:tcPr marL="68580" marR="68580" marT="0" marB="0"/>
                </a:tc>
                <a:tc>
                  <a:txBody>
                    <a:bodyPr/>
                    <a:lstStyle/>
                    <a:p>
                      <a:pPr algn="just">
                        <a:lnSpc>
                          <a:spcPts val="1300"/>
                        </a:lnSpc>
                        <a:spcAft>
                          <a:spcPts val="0"/>
                        </a:spcAft>
                      </a:pPr>
                      <a:r>
                        <a:rPr lang="pl-PL" sz="1400" b="1" spc="-10" dirty="0">
                          <a:effectLst/>
                        </a:rPr>
                        <a:t>9,7</a:t>
                      </a:r>
                      <a:endParaRPr lang="pl-PL" sz="1400" b="1" spc="-10" dirty="0">
                        <a:effectLst/>
                        <a:latin typeface="Times New Roman"/>
                        <a:ea typeface="Calibri"/>
                        <a:cs typeface="Times New Roman"/>
                      </a:endParaRPr>
                    </a:p>
                  </a:txBody>
                  <a:tcPr marL="68580" marR="68580" marT="0" marB="0"/>
                </a:tc>
                <a:tc>
                  <a:txBody>
                    <a:bodyPr/>
                    <a:lstStyle/>
                    <a:p>
                      <a:pPr algn="just">
                        <a:lnSpc>
                          <a:spcPts val="1300"/>
                        </a:lnSpc>
                        <a:spcAft>
                          <a:spcPts val="0"/>
                        </a:spcAft>
                      </a:pPr>
                      <a:r>
                        <a:rPr lang="pl-PL" sz="1400" b="1" spc="-10" dirty="0">
                          <a:effectLst/>
                        </a:rPr>
                        <a:t>7,0</a:t>
                      </a:r>
                      <a:endParaRPr lang="pl-PL" sz="1400" b="1" spc="-10" dirty="0">
                        <a:effectLst/>
                        <a:latin typeface="Times New Roman"/>
                        <a:ea typeface="Calibri"/>
                        <a:cs typeface="Times New Roman"/>
                      </a:endParaRPr>
                    </a:p>
                  </a:txBody>
                  <a:tcPr marL="68580" marR="68580" marT="0" marB="0"/>
                </a:tc>
              </a:tr>
              <a:tr h="172644">
                <a:tc>
                  <a:txBody>
                    <a:bodyPr/>
                    <a:lstStyle/>
                    <a:p>
                      <a:pPr algn="just">
                        <a:lnSpc>
                          <a:spcPts val="1300"/>
                        </a:lnSpc>
                        <a:spcAft>
                          <a:spcPts val="0"/>
                        </a:spcAft>
                      </a:pPr>
                      <a:r>
                        <a:rPr lang="pl-PL" sz="1400" b="1" spc="-10">
                          <a:effectLst/>
                        </a:rPr>
                        <a:t>Obligacje</a:t>
                      </a:r>
                      <a:endParaRPr lang="pl-PL" sz="1400" b="1" spc="-10">
                        <a:effectLst/>
                        <a:latin typeface="Times New Roman"/>
                        <a:ea typeface="Calibri"/>
                        <a:cs typeface="Times New Roman"/>
                      </a:endParaRPr>
                    </a:p>
                  </a:txBody>
                  <a:tcPr marL="68580" marR="68580" marT="0" marB="0"/>
                </a:tc>
                <a:tc>
                  <a:txBody>
                    <a:bodyPr/>
                    <a:lstStyle/>
                    <a:p>
                      <a:pPr algn="just">
                        <a:lnSpc>
                          <a:spcPts val="1300"/>
                        </a:lnSpc>
                        <a:spcAft>
                          <a:spcPts val="0"/>
                        </a:spcAft>
                      </a:pPr>
                      <a:r>
                        <a:rPr lang="pl-PL" sz="1400" b="1" spc="-10" dirty="0">
                          <a:effectLst/>
                        </a:rPr>
                        <a:t>0,8</a:t>
                      </a:r>
                      <a:endParaRPr lang="pl-PL" sz="1400" b="1" spc="-10" dirty="0">
                        <a:effectLst/>
                        <a:latin typeface="Times New Roman"/>
                        <a:ea typeface="Calibri"/>
                        <a:cs typeface="Times New Roman"/>
                      </a:endParaRPr>
                    </a:p>
                  </a:txBody>
                  <a:tcPr marL="68580" marR="68580" marT="0" marB="0"/>
                </a:tc>
                <a:tc>
                  <a:txBody>
                    <a:bodyPr/>
                    <a:lstStyle/>
                    <a:p>
                      <a:pPr algn="just">
                        <a:lnSpc>
                          <a:spcPts val="1300"/>
                        </a:lnSpc>
                        <a:spcAft>
                          <a:spcPts val="0"/>
                        </a:spcAft>
                      </a:pPr>
                      <a:r>
                        <a:rPr lang="pl-PL" sz="1400" b="1" spc="-10" dirty="0">
                          <a:effectLst/>
                        </a:rPr>
                        <a:t>4,1</a:t>
                      </a:r>
                      <a:endParaRPr lang="pl-PL" sz="1400" b="1" spc="-10" dirty="0">
                        <a:effectLst/>
                        <a:latin typeface="Times New Roman"/>
                        <a:ea typeface="Calibri"/>
                        <a:cs typeface="Times New Roman"/>
                      </a:endParaRPr>
                    </a:p>
                  </a:txBody>
                  <a:tcPr marL="68580" marR="68580" marT="0" marB="0"/>
                </a:tc>
                <a:tc>
                  <a:txBody>
                    <a:bodyPr/>
                    <a:lstStyle/>
                    <a:p>
                      <a:pPr algn="just">
                        <a:lnSpc>
                          <a:spcPts val="1300"/>
                        </a:lnSpc>
                        <a:spcAft>
                          <a:spcPts val="0"/>
                        </a:spcAft>
                      </a:pPr>
                      <a:r>
                        <a:rPr lang="pl-PL" sz="1400" b="1" spc="-10" dirty="0">
                          <a:effectLst/>
                        </a:rPr>
                        <a:t>6,3</a:t>
                      </a:r>
                      <a:endParaRPr lang="pl-PL" sz="1400" b="1" spc="-10" dirty="0">
                        <a:effectLst/>
                        <a:latin typeface="Times New Roman"/>
                        <a:ea typeface="Calibri"/>
                        <a:cs typeface="Times New Roman"/>
                      </a:endParaRPr>
                    </a:p>
                  </a:txBody>
                  <a:tcPr marL="68580" marR="68580" marT="0" marB="0"/>
                </a:tc>
                <a:tc>
                  <a:txBody>
                    <a:bodyPr/>
                    <a:lstStyle/>
                    <a:p>
                      <a:pPr algn="just">
                        <a:lnSpc>
                          <a:spcPts val="1300"/>
                        </a:lnSpc>
                        <a:spcAft>
                          <a:spcPts val="0"/>
                        </a:spcAft>
                      </a:pPr>
                      <a:r>
                        <a:rPr lang="pl-PL" sz="1400" b="1" spc="-10" dirty="0">
                          <a:effectLst/>
                        </a:rPr>
                        <a:t>5,5</a:t>
                      </a:r>
                      <a:endParaRPr lang="pl-PL" sz="1400" b="1" spc="-10" dirty="0">
                        <a:effectLst/>
                        <a:latin typeface="Times New Roman"/>
                        <a:ea typeface="Calibri"/>
                        <a:cs typeface="Times New Roman"/>
                      </a:endParaRPr>
                    </a:p>
                  </a:txBody>
                  <a:tcPr marL="68580" marR="68580" marT="0" marB="0"/>
                </a:tc>
              </a:tr>
              <a:tr h="172644">
                <a:tc>
                  <a:txBody>
                    <a:bodyPr/>
                    <a:lstStyle/>
                    <a:p>
                      <a:pPr algn="just">
                        <a:lnSpc>
                          <a:spcPts val="1300"/>
                        </a:lnSpc>
                        <a:spcAft>
                          <a:spcPts val="0"/>
                        </a:spcAft>
                      </a:pPr>
                      <a:r>
                        <a:rPr lang="pl-PL" sz="1400" b="1" spc="-10">
                          <a:effectLst/>
                        </a:rPr>
                        <a:t>Poziom inflacji</a:t>
                      </a:r>
                      <a:endParaRPr lang="pl-PL" sz="1400" b="1" spc="-10">
                        <a:effectLst/>
                        <a:latin typeface="Times New Roman"/>
                        <a:ea typeface="Calibri"/>
                        <a:cs typeface="Times New Roman"/>
                      </a:endParaRPr>
                    </a:p>
                  </a:txBody>
                  <a:tcPr marL="68580" marR="68580" marT="0" marB="0"/>
                </a:tc>
                <a:tc>
                  <a:txBody>
                    <a:bodyPr/>
                    <a:lstStyle/>
                    <a:p>
                      <a:pPr algn="just">
                        <a:lnSpc>
                          <a:spcPts val="1300"/>
                        </a:lnSpc>
                        <a:spcAft>
                          <a:spcPts val="0"/>
                        </a:spcAft>
                      </a:pPr>
                      <a:r>
                        <a:rPr lang="pl-PL" sz="1400" b="1" spc="-10">
                          <a:effectLst/>
                        </a:rPr>
                        <a:t>0,3</a:t>
                      </a:r>
                      <a:endParaRPr lang="pl-PL" sz="1400" b="1" spc="-10">
                        <a:effectLst/>
                        <a:latin typeface="Times New Roman"/>
                        <a:ea typeface="Calibri"/>
                        <a:cs typeface="Times New Roman"/>
                      </a:endParaRPr>
                    </a:p>
                  </a:txBody>
                  <a:tcPr marL="68580" marR="68580" marT="0" marB="0"/>
                </a:tc>
                <a:tc>
                  <a:txBody>
                    <a:bodyPr/>
                    <a:lstStyle/>
                    <a:p>
                      <a:pPr algn="just">
                        <a:lnSpc>
                          <a:spcPts val="1300"/>
                        </a:lnSpc>
                        <a:spcAft>
                          <a:spcPts val="0"/>
                        </a:spcAft>
                      </a:pPr>
                      <a:r>
                        <a:rPr lang="pl-PL" sz="1400" b="1" spc="-10">
                          <a:effectLst/>
                        </a:rPr>
                        <a:t>0,6</a:t>
                      </a:r>
                      <a:endParaRPr lang="pl-PL" sz="1400" b="1" spc="-10">
                        <a:effectLst/>
                        <a:latin typeface="Times New Roman"/>
                        <a:ea typeface="Calibri"/>
                        <a:cs typeface="Times New Roman"/>
                      </a:endParaRPr>
                    </a:p>
                  </a:txBody>
                  <a:tcPr marL="68580" marR="68580" marT="0" marB="0"/>
                </a:tc>
                <a:tc>
                  <a:txBody>
                    <a:bodyPr/>
                    <a:lstStyle/>
                    <a:p>
                      <a:pPr algn="just">
                        <a:lnSpc>
                          <a:spcPts val="1300"/>
                        </a:lnSpc>
                        <a:spcAft>
                          <a:spcPts val="0"/>
                        </a:spcAft>
                      </a:pPr>
                      <a:r>
                        <a:rPr lang="pl-PL" sz="1400" b="1" spc="-10" dirty="0">
                          <a:effectLst/>
                        </a:rPr>
                        <a:t>1,2</a:t>
                      </a:r>
                      <a:endParaRPr lang="pl-PL" sz="1400" b="1" spc="-10" dirty="0">
                        <a:effectLst/>
                        <a:latin typeface="Times New Roman"/>
                        <a:ea typeface="Calibri"/>
                        <a:cs typeface="Times New Roman"/>
                      </a:endParaRPr>
                    </a:p>
                  </a:txBody>
                  <a:tcPr marL="68580" marR="68580" marT="0" marB="0"/>
                </a:tc>
                <a:tc>
                  <a:txBody>
                    <a:bodyPr/>
                    <a:lstStyle/>
                    <a:p>
                      <a:pPr algn="just">
                        <a:lnSpc>
                          <a:spcPts val="1300"/>
                        </a:lnSpc>
                        <a:spcAft>
                          <a:spcPts val="0"/>
                        </a:spcAft>
                      </a:pPr>
                      <a:r>
                        <a:rPr lang="pl-PL" sz="1400" b="1" spc="-10" dirty="0">
                          <a:effectLst/>
                        </a:rPr>
                        <a:t>1,4</a:t>
                      </a:r>
                      <a:endParaRPr lang="pl-PL" sz="1400" b="1" spc="-10" dirty="0">
                        <a:effectLst/>
                        <a:latin typeface="Times New Roman"/>
                        <a:ea typeface="Calibri"/>
                        <a:cs typeface="Times New Roman"/>
                      </a:endParaRPr>
                    </a:p>
                  </a:txBody>
                  <a:tcPr marL="68580" marR="68580" marT="0" marB="0"/>
                </a:tc>
              </a:tr>
            </a:tbl>
          </a:graphicData>
        </a:graphic>
      </p:graphicFrame>
      <p:sp>
        <p:nvSpPr>
          <p:cNvPr id="3" name="Prostokąt 2"/>
          <p:cNvSpPr/>
          <p:nvPr/>
        </p:nvSpPr>
        <p:spPr>
          <a:xfrm>
            <a:off x="683568" y="980728"/>
            <a:ext cx="7704856" cy="1200329"/>
          </a:xfrm>
          <a:prstGeom prst="rect">
            <a:avLst/>
          </a:prstGeom>
        </p:spPr>
        <p:txBody>
          <a:bodyPr wrap="square">
            <a:spAutoFit/>
          </a:bodyPr>
          <a:lstStyle/>
          <a:p>
            <a:r>
              <a:rPr lang="pl-PL" b="1" dirty="0"/>
              <a:t>Tabela 2. Wyniki wybranych instrumentów inwestycyjnych w Niemczech w perspektywie rocznej i </a:t>
            </a:r>
            <a:r>
              <a:rPr lang="pl-PL" b="1" dirty="0" smtClean="0"/>
              <a:t>wieloletniej</a:t>
            </a:r>
          </a:p>
          <a:p>
            <a:r>
              <a:rPr lang="pl-PL" dirty="0"/>
              <a:t>Źródło: opracowanie własne na podstawie: DIX </a:t>
            </a:r>
            <a:r>
              <a:rPr lang="pl-PL" dirty="0" err="1"/>
              <a:t>Deutscher</a:t>
            </a:r>
            <a:r>
              <a:rPr lang="pl-PL" dirty="0"/>
              <a:t> </a:t>
            </a:r>
            <a:r>
              <a:rPr lang="pl-PL" dirty="0" err="1"/>
              <a:t>Immobilien</a:t>
            </a:r>
            <a:r>
              <a:rPr lang="pl-PL" dirty="0"/>
              <a:t> Index</a:t>
            </a:r>
          </a:p>
          <a:p>
            <a:endParaRPr lang="pl-PL" dirty="0"/>
          </a:p>
        </p:txBody>
      </p:sp>
    </p:spTree>
    <p:extLst>
      <p:ext uri="{BB962C8B-B14F-4D97-AF65-F5344CB8AC3E}">
        <p14:creationId xmlns:p14="http://schemas.microsoft.com/office/powerpoint/2010/main" val="232432949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txBox="1">
            <a:spLocks noChangeArrowheads="1"/>
          </p:cNvSpPr>
          <p:nvPr/>
        </p:nvSpPr>
        <p:spPr>
          <a:xfrm>
            <a:off x="457200" y="1448243"/>
            <a:ext cx="8229600" cy="900637"/>
          </a:xfrm>
          <a:prstGeom prst="rect">
            <a:avLst/>
          </a:prstGeom>
        </p:spPr>
        <p:txBody>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pl-PL" altLang="pl-PL" sz="4000" dirty="0" smtClean="0"/>
              <a:t>Badanie część </a:t>
            </a:r>
            <a:r>
              <a:rPr lang="pl-PL" altLang="pl-PL" sz="4000" dirty="0"/>
              <a:t>I</a:t>
            </a:r>
          </a:p>
          <a:p>
            <a:endParaRPr lang="pl-PL" altLang="pl-PL" sz="4000" dirty="0"/>
          </a:p>
        </p:txBody>
      </p:sp>
      <p:sp>
        <p:nvSpPr>
          <p:cNvPr id="2" name="pole tekstowe 1"/>
          <p:cNvSpPr txBox="1">
            <a:spLocks/>
          </p:cNvSpPr>
          <p:nvPr/>
        </p:nvSpPr>
        <p:spPr>
          <a:xfrm>
            <a:off x="611560" y="2420888"/>
            <a:ext cx="7848872" cy="3744416"/>
          </a:xfrm>
          <a:prstGeom prst="rect">
            <a:avLst/>
          </a:prstGeom>
          <a:noFill/>
        </p:spPr>
        <p:txBody>
          <a:bodyPr wrap="square" rtlCol="0">
            <a:normAutofit/>
          </a:bodyPr>
          <a:lstStyle/>
          <a:p>
            <a:pPr algn="just"/>
            <a:r>
              <a:rPr lang="pl-PL" sz="2000" dirty="0"/>
              <a:t>Ze względu na zaistniałą kryzysową sytuację na rynku funduszy uznano, że należy zmienić zasady działania tak, aby podobne zjawiska nie wystąpiły w przyszłości. 8 kwietnia 2011 r. przyjęto nowe przepisy o ochronie inwestorów i poprawie funkcjonowania rynku kapitałowego (</a:t>
            </a:r>
            <a:r>
              <a:rPr lang="pl-PL" sz="2000" i="1" dirty="0" err="1"/>
              <a:t>Anlegerschutz</a:t>
            </a:r>
            <a:r>
              <a:rPr lang="pl-PL" sz="2000" i="1" dirty="0"/>
              <a:t>- </a:t>
            </a:r>
            <a:r>
              <a:rPr lang="pl-PL" sz="2000" i="1" dirty="0" err="1"/>
              <a:t>und</a:t>
            </a:r>
            <a:r>
              <a:rPr lang="pl-PL" sz="2000" i="1" dirty="0"/>
              <a:t> </a:t>
            </a:r>
            <a:r>
              <a:rPr lang="pl-PL" sz="2000" i="1" dirty="0" err="1"/>
              <a:t>Funktionsverbesserungsgesetz</a:t>
            </a:r>
            <a:r>
              <a:rPr lang="pl-PL" sz="2000" dirty="0"/>
              <a:t>), które w bardzo znaczący sposób zmieniły m.in. zasady zbywania jednostek uczestnictwa przez uczestników funduszy. Nowa regulacja weszła w życie 1 stycznia 2013 r., ale została zmieniona w lipcu 2013 r. poprzez wejście w życie Kodeksu Inwestycji Kapitałowych (</a:t>
            </a:r>
            <a:r>
              <a:rPr lang="pl-PL" sz="2000" i="1" dirty="0" err="1"/>
              <a:t>das</a:t>
            </a:r>
            <a:r>
              <a:rPr lang="pl-PL" sz="2000" i="1" dirty="0"/>
              <a:t> </a:t>
            </a:r>
            <a:r>
              <a:rPr lang="pl-PL" sz="2000" i="1" dirty="0" err="1"/>
              <a:t>Kapitalanlagegesetzbuch</a:t>
            </a:r>
            <a:r>
              <a:rPr lang="pl-PL" sz="2000" dirty="0"/>
              <a:t>), co wynikało z implementacji Dyrektywy 2011/61/EU </a:t>
            </a:r>
            <a:r>
              <a:rPr lang="pl-PL" sz="2000" i="1" dirty="0"/>
              <a:t>on </a:t>
            </a:r>
            <a:r>
              <a:rPr lang="pl-PL" sz="2000" i="1" dirty="0" err="1"/>
              <a:t>Alternative</a:t>
            </a:r>
            <a:r>
              <a:rPr lang="pl-PL" sz="2000" i="1" dirty="0"/>
              <a:t> Investment Fund </a:t>
            </a:r>
            <a:r>
              <a:rPr lang="pl-PL" sz="2000" i="1" dirty="0" err="1"/>
              <a:t>Managers</a:t>
            </a:r>
            <a:r>
              <a:rPr lang="pl-PL" sz="2000" dirty="0"/>
              <a:t>.</a:t>
            </a:r>
          </a:p>
        </p:txBody>
      </p:sp>
    </p:spTree>
    <p:extLst>
      <p:ext uri="{BB962C8B-B14F-4D97-AF65-F5344CB8AC3E}">
        <p14:creationId xmlns:p14="http://schemas.microsoft.com/office/powerpoint/2010/main" val="1360266265"/>
      </p:ext>
    </p:extLst>
  </p:cSld>
  <p:clrMapOvr>
    <a:masterClrMapping/>
  </p:clrMapOvr>
  <p:timing>
    <p:tnLst>
      <p:par>
        <p:cTn id="1" dur="indefinite" restart="never" nodeType="tmRoot"/>
      </p:par>
    </p:tnLst>
  </p:timing>
</p:sld>
</file>

<file path=ppt/theme/theme1.xml><?xml version="1.0" encoding="utf-8"?>
<a:theme xmlns:a="http://schemas.openxmlformats.org/drawingml/2006/main" name="Motyw pakietu Office">
  <a:themeElements>
    <a:clrScheme name="Pakiet 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Pakiet 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kiet 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Motyw pakietu Office">
  <a:themeElements>
    <a:clrScheme name="Pakiet 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Pakiet 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kiet 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2024</TotalTime>
  <Words>1924</Words>
  <Application>Microsoft Office PowerPoint</Application>
  <PresentationFormat>Pokaz na ekranie (4:3)</PresentationFormat>
  <Paragraphs>456</Paragraphs>
  <Slides>27</Slides>
  <Notes>23</Notes>
  <HiddenSlides>0</HiddenSlides>
  <MMClips>0</MMClips>
  <ScaleCrop>false</ScaleCrop>
  <HeadingPairs>
    <vt:vector size="4" baseType="variant">
      <vt:variant>
        <vt:lpstr>Motyw</vt:lpstr>
      </vt:variant>
      <vt:variant>
        <vt:i4>1</vt:i4>
      </vt:variant>
      <vt:variant>
        <vt:lpstr>Tytuły slajdów</vt:lpstr>
      </vt:variant>
      <vt:variant>
        <vt:i4>27</vt:i4>
      </vt:variant>
    </vt:vector>
  </HeadingPairs>
  <TitlesOfParts>
    <vt:vector size="28" baseType="lpstr">
      <vt:lpstr>Motyw pakietu Office</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vector>
  </TitlesOfParts>
  <Company>Hewlett-Packard Company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Prezentacja programu PowerPoint</dc:title>
  <dc:creator>User</dc:creator>
  <cp:lastModifiedBy>Samsung</cp:lastModifiedBy>
  <cp:revision>90</cp:revision>
  <dcterms:created xsi:type="dcterms:W3CDTF">2013-03-22T13:21:34Z</dcterms:created>
  <dcterms:modified xsi:type="dcterms:W3CDTF">2016-10-08T15:12:16Z</dcterms:modified>
</cp:coreProperties>
</file>