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tiff" ContentType="image/tif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9" r:id="rId1"/>
    <p:sldMasterId id="2147483791" r:id="rId2"/>
  </p:sldMasterIdLst>
  <p:notesMasterIdLst>
    <p:notesMasterId r:id="rId30"/>
  </p:notesMasterIdLst>
  <p:sldIdLst>
    <p:sldId id="256" r:id="rId3"/>
    <p:sldId id="257" r:id="rId4"/>
    <p:sldId id="258" r:id="rId5"/>
    <p:sldId id="261" r:id="rId6"/>
    <p:sldId id="262" r:id="rId7"/>
    <p:sldId id="263" r:id="rId8"/>
    <p:sldId id="265" r:id="rId9"/>
    <p:sldId id="266" r:id="rId10"/>
    <p:sldId id="267" r:id="rId11"/>
    <p:sldId id="268" r:id="rId12"/>
    <p:sldId id="276" r:id="rId13"/>
    <p:sldId id="277" r:id="rId14"/>
    <p:sldId id="278" r:id="rId15"/>
    <p:sldId id="279" r:id="rId16"/>
    <p:sldId id="269" r:id="rId17"/>
    <p:sldId id="270" r:id="rId18"/>
    <p:sldId id="271" r:id="rId19"/>
    <p:sldId id="272" r:id="rId20"/>
    <p:sldId id="273" r:id="rId21"/>
    <p:sldId id="285" r:id="rId22"/>
    <p:sldId id="286" r:id="rId23"/>
    <p:sldId id="287" r:id="rId24"/>
    <p:sldId id="288" r:id="rId25"/>
    <p:sldId id="289" r:id="rId26"/>
    <p:sldId id="290" r:id="rId27"/>
    <p:sldId id="291" r:id="rId28"/>
    <p:sldId id="282" r:id="rId29"/>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AE7F"/>
    <a:srgbClr val="D40000"/>
    <a:srgbClr val="0000C6"/>
    <a:srgbClr val="0020E9"/>
    <a:srgbClr val="2D8F00"/>
    <a:srgbClr val="FBE5D6"/>
    <a:srgbClr val="D6D6D6"/>
    <a:srgbClr val="000000"/>
    <a:srgbClr val="FF2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 pośredni 2 — Ak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690"/>
    <p:restoredTop sz="86450"/>
  </p:normalViewPr>
  <p:slideViewPr>
    <p:cSldViewPr snapToGrid="0" snapToObjects="1">
      <p:cViewPr>
        <p:scale>
          <a:sx n="86" d="100"/>
          <a:sy n="86" d="100"/>
        </p:scale>
        <p:origin x="-1092"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7" d="100"/>
          <a:sy n="97" d="100"/>
        </p:scale>
        <p:origin x="368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localhost\Users\kasiakochaniak\Desktop\KONFERENCJA%20SYDNEY\srednie%20udzia&#322;y%20a.f.%20w%20portfelu%20i%20wart%20s&#769;redniego%20portfela.xlsx"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localhost\Users\kasiakochaniak\Desktop\KONFERENCJA%20SYDNEY\srednie%20udzia&#322;y%20a.f.%20w%20portfelu%20i%20wart%20s&#769;redniego%20portfela.xlsx" TargetMode="Externa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localhost\Users\kasiakochaniak\Desktop\FINSTAT%20UEW\obliczenia%20i%20rys.%20do%20portfela%20akt%20fin%20z%20doch%20i%20wydatkami.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barChart>
        <c:barDir val="col"/>
        <c:grouping val="clustered"/>
        <c:varyColors val="0"/>
        <c:ser>
          <c:idx val="0"/>
          <c:order val="0"/>
          <c:tx>
            <c:strRef>
              <c:f>'value of average portfolio'!$A$2</c:f>
              <c:strCache>
                <c:ptCount val="1"/>
                <c:pt idx="0">
                  <c:v>average portfolio</c:v>
                </c:pt>
              </c:strCache>
            </c:strRef>
          </c:tx>
          <c:spPr>
            <a:solidFill>
              <a:schemeClr val="accent5">
                <a:lumMod val="75000"/>
              </a:schemeClr>
            </a:solidFill>
            <a:ln>
              <a:noFill/>
            </a:ln>
            <a:effectLst/>
          </c:spPr>
          <c:invertIfNegative val="0"/>
          <c:cat>
            <c:strRef>
              <c:f>'value of average portfolio'!$B$1:$Q$1</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'value of average portfolio'!$B$2:$Q$2</c:f>
              <c:numCache>
                <c:formatCode>0.0</c:formatCode>
                <c:ptCount val="16"/>
                <c:pt idx="0" formatCode="0.00">
                  <c:v>56746.162419006469</c:v>
                </c:pt>
                <c:pt idx="1">
                  <c:v>147746.41010989019</c:v>
                </c:pt>
                <c:pt idx="2" formatCode="0.00">
                  <c:v>91855.236371841107</c:v>
                </c:pt>
                <c:pt idx="3" formatCode="0.00">
                  <c:v>94898.106217616369</c:v>
                </c:pt>
                <c:pt idx="4">
                  <c:v>213065.173102753</c:v>
                </c:pt>
                <c:pt idx="5" formatCode="0.00">
                  <c:v>40951.072072072027</c:v>
                </c:pt>
                <c:pt idx="6">
                  <c:v>144744.36068132901</c:v>
                </c:pt>
                <c:pt idx="7" formatCode="0.00">
                  <c:v>15028.455610635419</c:v>
                </c:pt>
                <c:pt idx="8" formatCode="0.00">
                  <c:v>36843.963750155373</c:v>
                </c:pt>
                <c:pt idx="9">
                  <c:v>132424.35042735041</c:v>
                </c:pt>
                <c:pt idx="10" formatCode="0.00">
                  <c:v>52195.413106695327</c:v>
                </c:pt>
                <c:pt idx="11" formatCode="0.00">
                  <c:v>92198.138614190306</c:v>
                </c:pt>
                <c:pt idx="12" formatCode="0.00">
                  <c:v>24894.99831667871</c:v>
                </c:pt>
                <c:pt idx="13" formatCode="0.00">
                  <c:v>13839.74923333333</c:v>
                </c:pt>
                <c:pt idx="14" formatCode="0.000">
                  <c:v>6897.181047120418</c:v>
                </c:pt>
                <c:pt idx="15" formatCode="0.00">
                  <c:v>92115.051595403173</c:v>
                </c:pt>
              </c:numCache>
            </c:numRef>
          </c:val>
          <c:extLst xmlns:c16r2="http://schemas.microsoft.com/office/drawing/2015/06/chart">
            <c:ext xmlns:c16="http://schemas.microsoft.com/office/drawing/2014/chart" uri="{C3380CC4-5D6E-409C-BE32-E72D297353CC}">
              <c16:uniqueId val="{00000000-2D7D-4D1E-BE7A-2BEF0B3C6A1E}"/>
            </c:ext>
          </c:extLst>
        </c:ser>
        <c:dLbls>
          <c:showLegendKey val="0"/>
          <c:showVal val="0"/>
          <c:showCatName val="0"/>
          <c:showSerName val="0"/>
          <c:showPercent val="0"/>
          <c:showBubbleSize val="0"/>
        </c:dLbls>
        <c:gapWidth val="150"/>
        <c:axId val="33146368"/>
        <c:axId val="33147904"/>
      </c:barChart>
      <c:catAx>
        <c:axId val="33146368"/>
        <c:scaling>
          <c:orientation val="minMax"/>
        </c:scaling>
        <c:delete val="0"/>
        <c:axPos val="b"/>
        <c:numFmt formatCode="General"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500" b="1" i="0" u="none" strike="noStrike" kern="1200" baseline="0">
                <a:solidFill>
                  <a:schemeClr val="tx1"/>
                </a:solidFill>
                <a:latin typeface="+mn-lt"/>
                <a:ea typeface="+mn-ea"/>
                <a:cs typeface="+mn-cs"/>
              </a:defRPr>
            </a:pPr>
            <a:endParaRPr lang="pl-PL"/>
          </a:p>
        </c:txPr>
        <c:crossAx val="33147904"/>
        <c:crosses val="autoZero"/>
        <c:auto val="1"/>
        <c:lblAlgn val="ctr"/>
        <c:lblOffset val="100"/>
        <c:noMultiLvlLbl val="0"/>
      </c:catAx>
      <c:valAx>
        <c:axId val="33147904"/>
        <c:scaling>
          <c:orientation val="minMax"/>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pl-PL"/>
          </a:p>
        </c:txPr>
        <c:crossAx val="33146368"/>
        <c:crosses val="autoZero"/>
        <c:crossBetween val="between"/>
      </c:valAx>
      <c:spPr>
        <a:noFill/>
        <a:ln>
          <a:noFill/>
        </a:ln>
        <a:effectLst/>
      </c:spPr>
    </c:plotArea>
    <c:plotVisOnly val="1"/>
    <c:dispBlanksAs val="gap"/>
    <c:showDLblsOverMax val="0"/>
  </c:chart>
  <c:spPr>
    <a:noFill/>
    <a:ln w="6350" cap="flat" cmpd="sng" algn="ctr">
      <a:noFill/>
      <a:prstDash val="solid"/>
      <a:miter lim="800000"/>
    </a:ln>
    <a:effectLst/>
  </c:spPr>
  <c:txPr>
    <a:bodyPr/>
    <a:lstStyle/>
    <a:p>
      <a:pPr>
        <a:defRPr/>
      </a:pPr>
      <a:endParaRPr lang="pl-PL"/>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8.5232355551849895E-2"/>
          <c:y val="5.2072902062887998E-2"/>
          <c:w val="0.88608906514084795"/>
          <c:h val="0.50298449897945496"/>
        </c:manualLayout>
      </c:layout>
      <c:barChart>
        <c:barDir val="col"/>
        <c:grouping val="percentStacked"/>
        <c:varyColors val="0"/>
        <c:ser>
          <c:idx val="0"/>
          <c:order val="0"/>
          <c:tx>
            <c:strRef>
              <c:f>'udziały a.f. w average portfelu'!$A$2</c:f>
              <c:strCache>
                <c:ptCount val="1"/>
                <c:pt idx="0">
                  <c:v>deposits</c:v>
                </c:pt>
              </c:strCache>
            </c:strRef>
          </c:tx>
          <c:spPr>
            <a:solidFill>
              <a:schemeClr val="accent1">
                <a:lumMod val="50000"/>
              </a:schemeClr>
            </a:solidFill>
            <a:ln>
              <a:noFill/>
            </a:ln>
            <a:effectLst/>
          </c:spPr>
          <c:invertIfNegative val="0"/>
          <c:cat>
            <c:strRef>
              <c:f>'udziały a.f. w average portfelu'!$B$1:$Q$1</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'udziały a.f. w average portfelu'!$B$2:$Q$2</c:f>
              <c:numCache>
                <c:formatCode>0.0%</c:formatCode>
                <c:ptCount val="16"/>
                <c:pt idx="0">
                  <c:v>0.85755255155540899</c:v>
                </c:pt>
                <c:pt idx="1">
                  <c:v>0.60433141440173999</c:v>
                </c:pt>
                <c:pt idx="2">
                  <c:v>0.47320710935091298</c:v>
                </c:pt>
                <c:pt idx="3">
                  <c:v>0.58632146696210696</c:v>
                </c:pt>
                <c:pt idx="4">
                  <c:v>0.69699405468380304</c:v>
                </c:pt>
                <c:pt idx="5">
                  <c:v>0.734391821196543</c:v>
                </c:pt>
                <c:pt idx="6">
                  <c:v>0.67592776690068401</c:v>
                </c:pt>
                <c:pt idx="7">
                  <c:v>0.92819653263444402</c:v>
                </c:pt>
                <c:pt idx="8">
                  <c:v>0.73268477252848896</c:v>
                </c:pt>
                <c:pt idx="9">
                  <c:v>0.66728455101370399</c:v>
                </c:pt>
                <c:pt idx="10">
                  <c:v>0.71793542382382902</c:v>
                </c:pt>
                <c:pt idx="11">
                  <c:v>0.53510447730047705</c:v>
                </c:pt>
                <c:pt idx="12">
                  <c:v>0.87258883153663902</c:v>
                </c:pt>
                <c:pt idx="13">
                  <c:v>0.70771746358888099</c:v>
                </c:pt>
                <c:pt idx="14">
                  <c:v>0.84267553519588101</c:v>
                </c:pt>
                <c:pt idx="15">
                  <c:v>0.71674618896784303</c:v>
                </c:pt>
              </c:numCache>
            </c:numRef>
          </c:val>
          <c:extLst xmlns:c16r2="http://schemas.microsoft.com/office/drawing/2015/06/chart">
            <c:ext xmlns:c16="http://schemas.microsoft.com/office/drawing/2014/chart" uri="{C3380CC4-5D6E-409C-BE32-E72D297353CC}">
              <c16:uniqueId val="{00000000-D7A5-4D83-857D-3B2BED7F901A}"/>
            </c:ext>
          </c:extLst>
        </c:ser>
        <c:ser>
          <c:idx val="1"/>
          <c:order val="1"/>
          <c:tx>
            <c:strRef>
              <c:f>'udziały a.f. w average portfelu'!$A$3</c:f>
              <c:strCache>
                <c:ptCount val="1"/>
                <c:pt idx="0">
                  <c:v>mutual funds</c:v>
                </c:pt>
              </c:strCache>
            </c:strRef>
          </c:tx>
          <c:spPr>
            <a:solidFill>
              <a:srgbClr val="FF0000"/>
            </a:solidFill>
            <a:ln>
              <a:noFill/>
            </a:ln>
            <a:effectLst/>
          </c:spPr>
          <c:invertIfNegative val="0"/>
          <c:cat>
            <c:strRef>
              <c:f>'udziały a.f. w average portfelu'!$B$1:$Q$1</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'udziały a.f. w average portfelu'!$B$3:$Q$3</c:f>
              <c:numCache>
                <c:formatCode>0.0%</c:formatCode>
                <c:ptCount val="16"/>
                <c:pt idx="0">
                  <c:v>3.05778026594016E-2</c:v>
                </c:pt>
                <c:pt idx="1">
                  <c:v>7.5024155256375596E-2</c:v>
                </c:pt>
                <c:pt idx="2">
                  <c:v>5.7616392259259297E-3</c:v>
                </c:pt>
                <c:pt idx="3">
                  <c:v>5.5991982266395603E-2</c:v>
                </c:pt>
                <c:pt idx="4">
                  <c:v>4.3018377667297901E-2</c:v>
                </c:pt>
                <c:pt idx="5">
                  <c:v>7.5487849601230797E-2</c:v>
                </c:pt>
                <c:pt idx="6">
                  <c:v>2.8962439084603601E-2</c:v>
                </c:pt>
                <c:pt idx="7">
                  <c:v>5.4624985146779397E-3</c:v>
                </c:pt>
                <c:pt idx="8">
                  <c:v>3.3676470893135801E-2</c:v>
                </c:pt>
                <c:pt idx="9">
                  <c:v>8.0546783274115005E-2</c:v>
                </c:pt>
                <c:pt idx="10">
                  <c:v>2.5353634552793901E-2</c:v>
                </c:pt>
                <c:pt idx="11">
                  <c:v>4.7174115828520102E-2</c:v>
                </c:pt>
                <c:pt idx="12">
                  <c:v>1.00197750418196E-2</c:v>
                </c:pt>
                <c:pt idx="13">
                  <c:v>6.6200679061163406E-2</c:v>
                </c:pt>
                <c:pt idx="14">
                  <c:v>1.7241891306099801E-2</c:v>
                </c:pt>
                <c:pt idx="15">
                  <c:v>4.1289498786574799E-2</c:v>
                </c:pt>
              </c:numCache>
            </c:numRef>
          </c:val>
          <c:extLst xmlns:c16r2="http://schemas.microsoft.com/office/drawing/2015/06/chart">
            <c:ext xmlns:c16="http://schemas.microsoft.com/office/drawing/2014/chart" uri="{C3380CC4-5D6E-409C-BE32-E72D297353CC}">
              <c16:uniqueId val="{00000001-D7A5-4D83-857D-3B2BED7F901A}"/>
            </c:ext>
          </c:extLst>
        </c:ser>
        <c:ser>
          <c:idx val="2"/>
          <c:order val="2"/>
          <c:tx>
            <c:strRef>
              <c:f>'udziały a.f. w average portfelu'!$A$4</c:f>
              <c:strCache>
                <c:ptCount val="1"/>
                <c:pt idx="0">
                  <c:v>bonds</c:v>
                </c:pt>
              </c:strCache>
            </c:strRef>
          </c:tx>
          <c:spPr>
            <a:solidFill>
              <a:srgbClr val="00B050"/>
            </a:solidFill>
            <a:ln>
              <a:noFill/>
            </a:ln>
            <a:effectLst/>
          </c:spPr>
          <c:invertIfNegative val="0"/>
          <c:cat>
            <c:strRef>
              <c:f>'udziały a.f. w average portfelu'!$B$1:$Q$1</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'udziały a.f. w average portfelu'!$B$4:$Q$4</c:f>
              <c:numCache>
                <c:formatCode>0.0%</c:formatCode>
                <c:ptCount val="16"/>
                <c:pt idx="0">
                  <c:v>1.6080393290883399E-2</c:v>
                </c:pt>
                <c:pt idx="1">
                  <c:v>3.4125748941986798E-2</c:v>
                </c:pt>
                <c:pt idx="2">
                  <c:v>1.6313263344364001E-2</c:v>
                </c:pt>
                <c:pt idx="3">
                  <c:v>2.3347183278869501E-2</c:v>
                </c:pt>
                <c:pt idx="4">
                  <c:v>1.08252003990206E-2</c:v>
                </c:pt>
                <c:pt idx="5">
                  <c:v>2.3737585792077999E-3</c:v>
                </c:pt>
                <c:pt idx="6">
                  <c:v>4.1746911534957598E-3</c:v>
                </c:pt>
                <c:pt idx="7">
                  <c:v>2.8728469193395599E-3</c:v>
                </c:pt>
                <c:pt idx="8">
                  <c:v>0.106345109692427</c:v>
                </c:pt>
                <c:pt idx="9">
                  <c:v>1.71459072091216E-2</c:v>
                </c:pt>
                <c:pt idx="10">
                  <c:v>0.104087051380856</c:v>
                </c:pt>
                <c:pt idx="11">
                  <c:v>1.6982163353894499E-2</c:v>
                </c:pt>
                <c:pt idx="12">
                  <c:v>1.1642480860905599E-3</c:v>
                </c:pt>
                <c:pt idx="13">
                  <c:v>5.5588403567401997E-3</c:v>
                </c:pt>
                <c:pt idx="14">
                  <c:v>2.2075278904711399E-3</c:v>
                </c:pt>
                <c:pt idx="15">
                  <c:v>2.0398955370837999E-2</c:v>
                </c:pt>
              </c:numCache>
            </c:numRef>
          </c:val>
          <c:extLst xmlns:c16r2="http://schemas.microsoft.com/office/drawing/2015/06/chart">
            <c:ext xmlns:c16="http://schemas.microsoft.com/office/drawing/2014/chart" uri="{C3380CC4-5D6E-409C-BE32-E72D297353CC}">
              <c16:uniqueId val="{00000002-D7A5-4D83-857D-3B2BED7F901A}"/>
            </c:ext>
          </c:extLst>
        </c:ser>
        <c:ser>
          <c:idx val="3"/>
          <c:order val="3"/>
          <c:tx>
            <c:strRef>
              <c:f>'udziały a.f. w average portfelu'!$A$5</c:f>
              <c:strCache>
                <c:ptCount val="1"/>
                <c:pt idx="0">
                  <c:v>non self-employment businesses</c:v>
                </c:pt>
              </c:strCache>
            </c:strRef>
          </c:tx>
          <c:spPr>
            <a:solidFill>
              <a:schemeClr val="dk1">
                <a:tint val="98500"/>
              </a:schemeClr>
            </a:solidFill>
            <a:ln>
              <a:noFill/>
            </a:ln>
            <a:effectLst/>
          </c:spPr>
          <c:invertIfNegative val="0"/>
          <c:cat>
            <c:strRef>
              <c:f>'udziały a.f. w average portfelu'!$B$1:$Q$1</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'udziały a.f. w average portfelu'!$B$5:$Q$5</c:f>
              <c:numCache>
                <c:formatCode>0.0%</c:formatCode>
                <c:ptCount val="16"/>
                <c:pt idx="0">
                  <c:v>2.54049600451862E-3</c:v>
                </c:pt>
                <c:pt idx="1">
                  <c:v>3.40665629924002E-3</c:v>
                </c:pt>
                <c:pt idx="2">
                  <c:v>1.0264740093288399E-2</c:v>
                </c:pt>
                <c:pt idx="3">
                  <c:v>2.9758675248319402E-3</c:v>
                </c:pt>
                <c:pt idx="4">
                  <c:v>1.6983780066711501E-2</c:v>
                </c:pt>
                <c:pt idx="5">
                  <c:v>0</c:v>
                </c:pt>
                <c:pt idx="6">
                  <c:v>1.08011334078645E-2</c:v>
                </c:pt>
                <c:pt idx="7">
                  <c:v>1.8483671987069899E-3</c:v>
                </c:pt>
                <c:pt idx="8">
                  <c:v>3.0560070393484801E-3</c:v>
                </c:pt>
                <c:pt idx="9">
                  <c:v>3.0765052992313201E-3</c:v>
                </c:pt>
                <c:pt idx="10">
                  <c:v>1.8287168104099299E-3</c:v>
                </c:pt>
                <c:pt idx="11">
                  <c:v>1.69775419736784E-5</c:v>
                </c:pt>
                <c:pt idx="12">
                  <c:v>1.23695307185683E-3</c:v>
                </c:pt>
                <c:pt idx="13">
                  <c:v>1.4293882218410501E-3</c:v>
                </c:pt>
                <c:pt idx="14">
                  <c:v>1.13733926644397E-3</c:v>
                </c:pt>
                <c:pt idx="15">
                  <c:v>5.6365254080751196E-3</c:v>
                </c:pt>
              </c:numCache>
            </c:numRef>
          </c:val>
          <c:extLst xmlns:c16r2="http://schemas.microsoft.com/office/drawing/2015/06/chart">
            <c:ext xmlns:c16="http://schemas.microsoft.com/office/drawing/2014/chart" uri="{C3380CC4-5D6E-409C-BE32-E72D297353CC}">
              <c16:uniqueId val="{00000003-D7A5-4D83-857D-3B2BED7F901A}"/>
            </c:ext>
          </c:extLst>
        </c:ser>
        <c:ser>
          <c:idx val="4"/>
          <c:order val="4"/>
          <c:tx>
            <c:strRef>
              <c:f>'udziały a.f. w average portfelu'!$A$6</c:f>
              <c:strCache>
                <c:ptCount val="1"/>
                <c:pt idx="0">
                  <c:v>shares publ traded</c:v>
                </c:pt>
              </c:strCache>
            </c:strRef>
          </c:tx>
          <c:spPr>
            <a:solidFill>
              <a:srgbClr val="7030A0"/>
            </a:solidFill>
            <a:ln>
              <a:noFill/>
            </a:ln>
            <a:effectLst/>
          </c:spPr>
          <c:invertIfNegative val="0"/>
          <c:cat>
            <c:strRef>
              <c:f>'udziały a.f. w average portfelu'!$B$1:$Q$1</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'udziały a.f. w average portfelu'!$B$6:$Q$6</c:f>
              <c:numCache>
                <c:formatCode>0.0%</c:formatCode>
                <c:ptCount val="16"/>
                <c:pt idx="0">
                  <c:v>1.04012841141855E-2</c:v>
                </c:pt>
                <c:pt idx="1">
                  <c:v>3.5617413839827E-2</c:v>
                </c:pt>
                <c:pt idx="2">
                  <c:v>8.1398025126677195E-2</c:v>
                </c:pt>
                <c:pt idx="3">
                  <c:v>4.0253493646232999E-2</c:v>
                </c:pt>
                <c:pt idx="4">
                  <c:v>8.3221602446946305E-2</c:v>
                </c:pt>
                <c:pt idx="5">
                  <c:v>8.0106954349362505E-2</c:v>
                </c:pt>
                <c:pt idx="6">
                  <c:v>4.82670052668637E-2</c:v>
                </c:pt>
                <c:pt idx="7">
                  <c:v>1.2063555172691099E-2</c:v>
                </c:pt>
                <c:pt idx="8">
                  <c:v>1.72878430339698E-2</c:v>
                </c:pt>
                <c:pt idx="9">
                  <c:v>2.9311417748592E-2</c:v>
                </c:pt>
                <c:pt idx="10">
                  <c:v>3.7332212975514402E-2</c:v>
                </c:pt>
                <c:pt idx="11">
                  <c:v>1.8416081386477899E-2</c:v>
                </c:pt>
                <c:pt idx="12">
                  <c:v>1.3322200185787499E-2</c:v>
                </c:pt>
                <c:pt idx="13">
                  <c:v>4.3148198729605597E-2</c:v>
                </c:pt>
                <c:pt idx="14">
                  <c:v>1.45332577216492E-3</c:v>
                </c:pt>
                <c:pt idx="15">
                  <c:v>4.6002095178045203E-2</c:v>
                </c:pt>
              </c:numCache>
            </c:numRef>
          </c:val>
          <c:extLst xmlns:c16r2="http://schemas.microsoft.com/office/drawing/2015/06/chart">
            <c:ext xmlns:c16="http://schemas.microsoft.com/office/drawing/2014/chart" uri="{C3380CC4-5D6E-409C-BE32-E72D297353CC}">
              <c16:uniqueId val="{00000004-D7A5-4D83-857D-3B2BED7F901A}"/>
            </c:ext>
          </c:extLst>
        </c:ser>
        <c:ser>
          <c:idx val="5"/>
          <c:order val="5"/>
          <c:tx>
            <c:strRef>
              <c:f>'udziały a.f. w average portfelu'!$A$7</c:f>
              <c:strCache>
                <c:ptCount val="1"/>
                <c:pt idx="0">
                  <c:v>managed accounts</c:v>
                </c:pt>
              </c:strCache>
            </c:strRef>
          </c:tx>
          <c:spPr>
            <a:solidFill>
              <a:schemeClr val="dk1">
                <a:tint val="60000"/>
              </a:schemeClr>
            </a:solidFill>
            <a:ln>
              <a:noFill/>
            </a:ln>
            <a:effectLst/>
          </c:spPr>
          <c:invertIfNegative val="0"/>
          <c:cat>
            <c:strRef>
              <c:f>'udziały a.f. w average portfelu'!$B$1:$Q$1</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'udziały a.f. w average portfelu'!$B$7:$Q$7</c:f>
              <c:numCache>
                <c:formatCode>0.0%</c:formatCode>
                <c:ptCount val="16"/>
                <c:pt idx="0">
                  <c:v>6.48022356330777E-5</c:v>
                </c:pt>
                <c:pt idx="1">
                  <c:v>3.7680059537265301E-3</c:v>
                </c:pt>
                <c:pt idx="2">
                  <c:v>3.97758403348977E-4</c:v>
                </c:pt>
                <c:pt idx="3">
                  <c:v>9.4656099990063705E-4</c:v>
                </c:pt>
                <c:pt idx="4">
                  <c:v>5.0606633656540799E-3</c:v>
                </c:pt>
                <c:pt idx="5">
                  <c:v>0</c:v>
                </c:pt>
                <c:pt idx="6">
                  <c:v>7.8169889136248799E-4</c:v>
                </c:pt>
                <c:pt idx="7">
                  <c:v>0</c:v>
                </c:pt>
                <c:pt idx="8">
                  <c:v>6.2931512324048101E-3</c:v>
                </c:pt>
                <c:pt idx="9">
                  <c:v>7.2978870627981196E-4</c:v>
                </c:pt>
                <c:pt idx="10">
                  <c:v>1.78708759703795E-3</c:v>
                </c:pt>
                <c:pt idx="11">
                  <c:v>1.07069016647948E-3</c:v>
                </c:pt>
                <c:pt idx="12">
                  <c:v>3.0316381493666601E-4</c:v>
                </c:pt>
                <c:pt idx="13">
                  <c:v>2.6922275283218899E-3</c:v>
                </c:pt>
                <c:pt idx="14">
                  <c:v>3.1046042539026601E-3</c:v>
                </c:pt>
                <c:pt idx="15">
                  <c:v>1.81155817625132E-3</c:v>
                </c:pt>
              </c:numCache>
            </c:numRef>
          </c:val>
          <c:extLst xmlns:c16r2="http://schemas.microsoft.com/office/drawing/2015/06/chart">
            <c:ext xmlns:c16="http://schemas.microsoft.com/office/drawing/2014/chart" uri="{C3380CC4-5D6E-409C-BE32-E72D297353CC}">
              <c16:uniqueId val="{00000005-D7A5-4D83-857D-3B2BED7F901A}"/>
            </c:ext>
          </c:extLst>
        </c:ser>
        <c:ser>
          <c:idx val="6"/>
          <c:order val="6"/>
          <c:tx>
            <c:strRef>
              <c:f>'udziały a.f. w average portfelu'!$A$8</c:f>
              <c:strCache>
                <c:ptCount val="1"/>
                <c:pt idx="0">
                  <c:v>money owned to households</c:v>
                </c:pt>
              </c:strCache>
            </c:strRef>
          </c:tx>
          <c:spPr>
            <a:solidFill>
              <a:schemeClr val="dk1">
                <a:tint val="80000"/>
              </a:schemeClr>
            </a:solidFill>
            <a:ln>
              <a:noFill/>
            </a:ln>
            <a:effectLst/>
          </c:spPr>
          <c:invertIfNegative val="0"/>
          <c:cat>
            <c:strRef>
              <c:f>'udziały a.f. w average portfelu'!$B$1:$Q$1</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'udziały a.f. w average portfelu'!$B$8:$Q$8</c:f>
              <c:numCache>
                <c:formatCode>0.0%</c:formatCode>
                <c:ptCount val="16"/>
                <c:pt idx="0">
                  <c:v>3.0528483465710798E-2</c:v>
                </c:pt>
                <c:pt idx="1">
                  <c:v>2.37119925268507E-2</c:v>
                </c:pt>
                <c:pt idx="2">
                  <c:v>3.8329390000564401E-2</c:v>
                </c:pt>
                <c:pt idx="3">
                  <c:v>3.4869327416107002E-2</c:v>
                </c:pt>
                <c:pt idx="4">
                  <c:v>3.07510091747458E-2</c:v>
                </c:pt>
                <c:pt idx="5">
                  <c:v>0</c:v>
                </c:pt>
                <c:pt idx="6">
                  <c:v>1.18351038570686E-2</c:v>
                </c:pt>
                <c:pt idx="7">
                  <c:v>2.6160263070566899E-2</c:v>
                </c:pt>
                <c:pt idx="8">
                  <c:v>3.88671179320949E-3</c:v>
                </c:pt>
                <c:pt idx="9">
                  <c:v>2.0952005366047102E-2</c:v>
                </c:pt>
                <c:pt idx="10">
                  <c:v>1.15529032015999E-2</c:v>
                </c:pt>
                <c:pt idx="11">
                  <c:v>1.9110204709612898E-2</c:v>
                </c:pt>
                <c:pt idx="12">
                  <c:v>4.0746712413910501E-2</c:v>
                </c:pt>
                <c:pt idx="13">
                  <c:v>4.0896341018058897E-2</c:v>
                </c:pt>
                <c:pt idx="14">
                  <c:v>4.0205660662588703E-2</c:v>
                </c:pt>
                <c:pt idx="15">
                  <c:v>1.7613713633282801E-2</c:v>
                </c:pt>
              </c:numCache>
            </c:numRef>
          </c:val>
          <c:extLst xmlns:c16r2="http://schemas.microsoft.com/office/drawing/2015/06/chart">
            <c:ext xmlns:c16="http://schemas.microsoft.com/office/drawing/2014/chart" uri="{C3380CC4-5D6E-409C-BE32-E72D297353CC}">
              <c16:uniqueId val="{00000006-D7A5-4D83-857D-3B2BED7F901A}"/>
            </c:ext>
          </c:extLst>
        </c:ser>
        <c:ser>
          <c:idx val="7"/>
          <c:order val="7"/>
          <c:tx>
            <c:strRef>
              <c:f>'udziały a.f. w average portfelu'!$A$9</c:f>
              <c:strCache>
                <c:ptCount val="1"/>
                <c:pt idx="0">
                  <c:v>other assets</c:v>
                </c:pt>
              </c:strCache>
            </c:strRef>
          </c:tx>
          <c:spPr>
            <a:solidFill>
              <a:schemeClr val="dk1">
                <a:tint val="88500"/>
              </a:schemeClr>
            </a:solidFill>
            <a:ln>
              <a:noFill/>
            </a:ln>
            <a:effectLst/>
          </c:spPr>
          <c:invertIfNegative val="0"/>
          <c:cat>
            <c:strRef>
              <c:f>'udziały a.f. w average portfelu'!$B$1:$Q$1</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'udziały a.f. w average portfelu'!$B$9:$Q$9</c:f>
              <c:numCache>
                <c:formatCode>0.0%</c:formatCode>
                <c:ptCount val="16"/>
                <c:pt idx="0">
                  <c:v>2.6865298954105899E-3</c:v>
                </c:pt>
                <c:pt idx="1">
                  <c:v>7.7189969058432898E-3</c:v>
                </c:pt>
                <c:pt idx="2">
                  <c:v>1.6736762476276801E-3</c:v>
                </c:pt>
                <c:pt idx="3">
                  <c:v>2.17894801255052E-2</c:v>
                </c:pt>
                <c:pt idx="4">
                  <c:v>1.7632904475868799E-4</c:v>
                </c:pt>
                <c:pt idx="5">
                  <c:v>0</c:v>
                </c:pt>
                <c:pt idx="6">
                  <c:v>1.0785515107603999E-2</c:v>
                </c:pt>
                <c:pt idx="7">
                  <c:v>0</c:v>
                </c:pt>
                <c:pt idx="8">
                  <c:v>8.3325667452496602E-3</c:v>
                </c:pt>
                <c:pt idx="9">
                  <c:v>5.2500269718141201E-3</c:v>
                </c:pt>
                <c:pt idx="10">
                  <c:v>1.26861419887601E-3</c:v>
                </c:pt>
                <c:pt idx="11">
                  <c:v>6.07998951632249E-3</c:v>
                </c:pt>
                <c:pt idx="12">
                  <c:v>1.5926895072146499E-4</c:v>
                </c:pt>
                <c:pt idx="13">
                  <c:v>0</c:v>
                </c:pt>
                <c:pt idx="14">
                  <c:v>0</c:v>
                </c:pt>
                <c:pt idx="15">
                  <c:v>5.6108283987812996E-3</c:v>
                </c:pt>
              </c:numCache>
            </c:numRef>
          </c:val>
          <c:extLst xmlns:c16r2="http://schemas.microsoft.com/office/drawing/2015/06/chart">
            <c:ext xmlns:c16="http://schemas.microsoft.com/office/drawing/2014/chart" uri="{C3380CC4-5D6E-409C-BE32-E72D297353CC}">
              <c16:uniqueId val="{00000007-D7A5-4D83-857D-3B2BED7F901A}"/>
            </c:ext>
          </c:extLst>
        </c:ser>
        <c:ser>
          <c:idx val="8"/>
          <c:order val="8"/>
          <c:tx>
            <c:strRef>
              <c:f>'udziały a.f. w average portfelu'!$A$10</c:f>
              <c:strCache>
                <c:ptCount val="1"/>
                <c:pt idx="0">
                  <c:v>voluntary pension&amp;whole life insurance</c:v>
                </c:pt>
              </c:strCache>
            </c:strRef>
          </c:tx>
          <c:spPr>
            <a:solidFill>
              <a:srgbClr val="00B0F0"/>
            </a:solidFill>
            <a:ln>
              <a:noFill/>
            </a:ln>
            <a:effectLst/>
          </c:spPr>
          <c:invertIfNegative val="0"/>
          <c:cat>
            <c:strRef>
              <c:f>'udziały a.f. w average portfelu'!$B$1:$Q$1</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'udziały a.f. w average portfelu'!$B$10:$Q$10</c:f>
              <c:numCache>
                <c:formatCode>0.0%</c:formatCode>
                <c:ptCount val="16"/>
                <c:pt idx="0">
                  <c:v>4.9567656778847398E-2</c:v>
                </c:pt>
                <c:pt idx="1">
                  <c:v>0.21229561587440901</c:v>
                </c:pt>
                <c:pt idx="2">
                  <c:v>0.37265439820729002</c:v>
                </c:pt>
                <c:pt idx="3">
                  <c:v>0.23350463778005001</c:v>
                </c:pt>
                <c:pt idx="4">
                  <c:v>0.11296898315106201</c:v>
                </c:pt>
                <c:pt idx="5">
                  <c:v>0.10763961627365499</c:v>
                </c:pt>
                <c:pt idx="6">
                  <c:v>0.208464646330454</c:v>
                </c:pt>
                <c:pt idx="7">
                  <c:v>2.3395936489573999E-2</c:v>
                </c:pt>
                <c:pt idx="8">
                  <c:v>8.84373670417649E-2</c:v>
                </c:pt>
                <c:pt idx="9">
                  <c:v>0.17570301441109501</c:v>
                </c:pt>
                <c:pt idx="10">
                  <c:v>9.8854355459083498E-2</c:v>
                </c:pt>
                <c:pt idx="11">
                  <c:v>0.35604530019624198</c:v>
                </c:pt>
                <c:pt idx="12">
                  <c:v>6.0458846898238397E-2</c:v>
                </c:pt>
                <c:pt idx="13">
                  <c:v>0.132356861495387</c:v>
                </c:pt>
                <c:pt idx="14">
                  <c:v>9.1974115652448105E-2</c:v>
                </c:pt>
                <c:pt idx="15">
                  <c:v>0.144890636080305</c:v>
                </c:pt>
              </c:numCache>
            </c:numRef>
          </c:val>
          <c:extLst xmlns:c16r2="http://schemas.microsoft.com/office/drawing/2015/06/chart">
            <c:ext xmlns:c16="http://schemas.microsoft.com/office/drawing/2014/chart" uri="{C3380CC4-5D6E-409C-BE32-E72D297353CC}">
              <c16:uniqueId val="{00000008-D7A5-4D83-857D-3B2BED7F901A}"/>
            </c:ext>
          </c:extLst>
        </c:ser>
        <c:dLbls>
          <c:showLegendKey val="0"/>
          <c:showVal val="0"/>
          <c:showCatName val="0"/>
          <c:showSerName val="0"/>
          <c:showPercent val="0"/>
          <c:showBubbleSize val="0"/>
        </c:dLbls>
        <c:gapWidth val="149"/>
        <c:overlap val="100"/>
        <c:axId val="41958016"/>
        <c:axId val="41976192"/>
      </c:barChart>
      <c:catAx>
        <c:axId val="41958016"/>
        <c:scaling>
          <c:orientation val="minMax"/>
        </c:scaling>
        <c:delete val="0"/>
        <c:axPos val="b"/>
        <c:numFmt formatCode="General"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500" b="1" i="0" u="none" strike="noStrike" kern="1200" baseline="0">
                <a:solidFill>
                  <a:schemeClr val="tx1"/>
                </a:solidFill>
                <a:latin typeface="+mn-lt"/>
                <a:ea typeface="+mn-ea"/>
                <a:cs typeface="+mn-cs"/>
              </a:defRPr>
            </a:pPr>
            <a:endParaRPr lang="pl-PL"/>
          </a:p>
        </c:txPr>
        <c:crossAx val="41976192"/>
        <c:crosses val="autoZero"/>
        <c:auto val="1"/>
        <c:lblAlgn val="ctr"/>
        <c:lblOffset val="100"/>
        <c:noMultiLvlLbl val="0"/>
      </c:catAx>
      <c:valAx>
        <c:axId val="41976192"/>
        <c:scaling>
          <c:orientation val="minMax"/>
        </c:scaling>
        <c:delete val="0"/>
        <c:axPos val="l"/>
        <c:majorGridlines>
          <c:spPr>
            <a:ln w="6350" cap="flat" cmpd="sng" algn="ctr">
              <a:solidFill>
                <a:schemeClr val="tx1">
                  <a:tint val="75000"/>
                </a:schemeClr>
              </a:solidFill>
              <a:prstDash val="solid"/>
              <a:round/>
            </a:ln>
            <a:effectLst/>
          </c:spPr>
        </c:majorGridlines>
        <c:numFmt formatCode="0%"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500" b="1" i="0" u="none" strike="noStrike" kern="1200" baseline="0">
                <a:solidFill>
                  <a:schemeClr val="tx1"/>
                </a:solidFill>
                <a:latin typeface="+mn-lt"/>
                <a:ea typeface="+mn-ea"/>
                <a:cs typeface="+mn-cs"/>
              </a:defRPr>
            </a:pPr>
            <a:endParaRPr lang="pl-PL"/>
          </a:p>
        </c:txPr>
        <c:crossAx val="41958016"/>
        <c:crosses val="autoZero"/>
        <c:crossBetween val="between"/>
      </c:valAx>
      <c:spPr>
        <a:noFill/>
        <a:ln>
          <a:noFill/>
        </a:ln>
        <a:effectLst/>
      </c:spPr>
    </c:plotArea>
    <c:legend>
      <c:legendPos val="b"/>
      <c:layout>
        <c:manualLayout>
          <c:xMode val="edge"/>
          <c:yMode val="edge"/>
          <c:x val="2.1567987566991202E-3"/>
          <c:y val="0.68162832907399196"/>
          <c:w val="0.98957953323643599"/>
          <c:h val="0.29824588742027602"/>
        </c:manualLayout>
      </c:layout>
      <c:overlay val="0"/>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mn-lt"/>
              <a:ea typeface="+mn-ea"/>
              <a:cs typeface="+mn-cs"/>
            </a:defRPr>
          </a:pPr>
          <a:endParaRPr lang="pl-PL"/>
        </a:p>
      </c:txPr>
    </c:legend>
    <c:plotVisOnly val="1"/>
    <c:dispBlanksAs val="gap"/>
    <c:showDLblsOverMax val="0"/>
  </c:chart>
  <c:spPr>
    <a:solidFill>
      <a:schemeClr val="bg1"/>
    </a:solidFill>
    <a:ln w="6350" cap="flat" cmpd="sng" algn="ctr">
      <a:solidFill>
        <a:schemeClr val="tx1"/>
      </a:solidFill>
      <a:prstDash val="solid"/>
      <a:round/>
    </a:ln>
    <a:effectLst/>
  </c:spPr>
  <c:txPr>
    <a:bodyPr/>
    <a:lstStyle/>
    <a:p>
      <a:pPr>
        <a:defRPr/>
      </a:pPr>
      <a:endParaRPr lang="pl-PL"/>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Arkusz1!$B$1</c:f>
              <c:strCache>
                <c:ptCount val="1"/>
                <c:pt idx="0">
                  <c:v>S/TFA</c:v>
                </c:pt>
              </c:strCache>
            </c:strRef>
          </c:tx>
          <c:spPr>
            <a:solidFill>
              <a:schemeClr val="accent1"/>
            </a:solidFill>
            <a:ln>
              <a:noFill/>
            </a:ln>
            <a:effectLst/>
          </c:spPr>
          <c:invertIfNegative val="0"/>
          <c:cat>
            <c:strRef>
              <c:f>Arkusz1!$A$2:$A$17</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Arkusz1!$B$2:$B$17</c:f>
              <c:numCache>
                <c:formatCode>0%</c:formatCode>
                <c:ptCount val="16"/>
                <c:pt idx="0">
                  <c:v>0.90349999999999997</c:v>
                </c:pt>
                <c:pt idx="1">
                  <c:v>0.74319999999999997</c:v>
                </c:pt>
                <c:pt idx="2">
                  <c:v>0.63619999999999999</c:v>
                </c:pt>
                <c:pt idx="3">
                  <c:v>0.70860000000000001</c:v>
                </c:pt>
                <c:pt idx="4">
                  <c:v>0.83740000000000003</c:v>
                </c:pt>
                <c:pt idx="5">
                  <c:v>0.84350000000000003</c:v>
                </c:pt>
                <c:pt idx="6">
                  <c:v>0.7964</c:v>
                </c:pt>
                <c:pt idx="7">
                  <c:v>0.97489999999999999</c:v>
                </c:pt>
                <c:pt idx="8">
                  <c:v>0.86429999999999996</c:v>
                </c:pt>
                <c:pt idx="9">
                  <c:v>0.79749999999999999</c:v>
                </c:pt>
                <c:pt idx="10">
                  <c:v>0.82830000000000004</c:v>
                </c:pt>
                <c:pt idx="11">
                  <c:v>0.6835</c:v>
                </c:pt>
                <c:pt idx="12">
                  <c:v>0.92720000000000002</c:v>
                </c:pt>
                <c:pt idx="13">
                  <c:v>0.81989999999999996</c:v>
                </c:pt>
                <c:pt idx="14">
                  <c:v>0.90759999999999996</c:v>
                </c:pt>
                <c:pt idx="15">
                  <c:v>0.82869999999999999</c:v>
                </c:pt>
              </c:numCache>
            </c:numRef>
          </c:val>
        </c:ser>
        <c:ser>
          <c:idx val="1"/>
          <c:order val="1"/>
          <c:tx>
            <c:strRef>
              <c:f>Arkusz1!$C$1</c:f>
              <c:strCache>
                <c:ptCount val="1"/>
                <c:pt idx="0">
                  <c:v>RS/TFA</c:v>
                </c:pt>
              </c:strCache>
            </c:strRef>
          </c:tx>
          <c:spPr>
            <a:solidFill>
              <a:schemeClr val="accent2"/>
            </a:solidFill>
            <a:ln>
              <a:noFill/>
            </a:ln>
            <a:effectLst/>
          </c:spPr>
          <c:invertIfNegative val="0"/>
          <c:cat>
            <c:strRef>
              <c:f>Arkusz1!$A$2:$A$17</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Arkusz1!$C$2:$C$17</c:f>
              <c:numCache>
                <c:formatCode>0%</c:formatCode>
                <c:ptCount val="16"/>
                <c:pt idx="0">
                  <c:v>3.3599999999999998E-2</c:v>
                </c:pt>
                <c:pt idx="1">
                  <c:v>0.13619999999999999</c:v>
                </c:pt>
                <c:pt idx="2">
                  <c:v>0.20830000000000001</c:v>
                </c:pt>
                <c:pt idx="3">
                  <c:v>0.13669999999999999</c:v>
                </c:pt>
                <c:pt idx="4">
                  <c:v>5.1799999999999999E-2</c:v>
                </c:pt>
                <c:pt idx="5">
                  <c:v>3.8699999999999998E-2</c:v>
                </c:pt>
                <c:pt idx="6">
                  <c:v>0.14280000000000001</c:v>
                </c:pt>
                <c:pt idx="7">
                  <c:v>8.2000000000000007E-3</c:v>
                </c:pt>
                <c:pt idx="8">
                  <c:v>0.1024</c:v>
                </c:pt>
                <c:pt idx="9">
                  <c:v>0.10580000000000001</c:v>
                </c:pt>
                <c:pt idx="10">
                  <c:v>0.1032</c:v>
                </c:pt>
                <c:pt idx="11">
                  <c:v>0.26390000000000002</c:v>
                </c:pt>
                <c:pt idx="12">
                  <c:v>1.9900000000000001E-2</c:v>
                </c:pt>
                <c:pt idx="13">
                  <c:v>4.7899999999999998E-2</c:v>
                </c:pt>
                <c:pt idx="14">
                  <c:v>4.7600000000000003E-2</c:v>
                </c:pt>
                <c:pt idx="15">
                  <c:v>9.3200000000000005E-2</c:v>
                </c:pt>
              </c:numCache>
            </c:numRef>
          </c:val>
        </c:ser>
        <c:ser>
          <c:idx val="2"/>
          <c:order val="2"/>
          <c:tx>
            <c:strRef>
              <c:f>Arkusz1!$D$1</c:f>
              <c:strCache>
                <c:ptCount val="1"/>
                <c:pt idx="0">
                  <c:v>R/TFA</c:v>
                </c:pt>
              </c:strCache>
            </c:strRef>
          </c:tx>
          <c:spPr>
            <a:solidFill>
              <a:schemeClr val="accent3"/>
            </a:solidFill>
            <a:ln>
              <a:noFill/>
            </a:ln>
            <a:effectLst/>
          </c:spPr>
          <c:invertIfNegative val="0"/>
          <c:cat>
            <c:strRef>
              <c:f>Arkusz1!$A$2:$A$17</c:f>
              <c:strCache>
                <c:ptCount val="16"/>
                <c:pt idx="0">
                  <c:v>AT</c:v>
                </c:pt>
                <c:pt idx="1">
                  <c:v>BE</c:v>
                </c:pt>
                <c:pt idx="2">
                  <c:v>CY</c:v>
                </c:pt>
                <c:pt idx="3">
                  <c:v>DE</c:v>
                </c:pt>
                <c:pt idx="4">
                  <c:v>ES</c:v>
                </c:pt>
                <c:pt idx="5">
                  <c:v>FI</c:v>
                </c:pt>
                <c:pt idx="6">
                  <c:v>FR</c:v>
                </c:pt>
                <c:pt idx="7">
                  <c:v>GR</c:v>
                </c:pt>
                <c:pt idx="8">
                  <c:v>IT</c:v>
                </c:pt>
                <c:pt idx="9">
                  <c:v>LU</c:v>
                </c:pt>
                <c:pt idx="10">
                  <c:v>MT</c:v>
                </c:pt>
                <c:pt idx="11">
                  <c:v>NL</c:v>
                </c:pt>
                <c:pt idx="12">
                  <c:v>PT</c:v>
                </c:pt>
                <c:pt idx="13">
                  <c:v>SI</c:v>
                </c:pt>
                <c:pt idx="14">
                  <c:v>SK</c:v>
                </c:pt>
                <c:pt idx="15">
                  <c:v>EA</c:v>
                </c:pt>
              </c:strCache>
            </c:strRef>
          </c:cat>
          <c:val>
            <c:numRef>
              <c:f>Arkusz1!$D$2:$D$17</c:f>
              <c:numCache>
                <c:formatCode>0%</c:formatCode>
                <c:ptCount val="16"/>
                <c:pt idx="0">
                  <c:v>6.2799999999999995E-2</c:v>
                </c:pt>
                <c:pt idx="1">
                  <c:v>0.1206</c:v>
                </c:pt>
                <c:pt idx="2">
                  <c:v>0.1555</c:v>
                </c:pt>
                <c:pt idx="3">
                  <c:v>0.1547</c:v>
                </c:pt>
                <c:pt idx="4">
                  <c:v>0.1109</c:v>
                </c:pt>
                <c:pt idx="5">
                  <c:v>0.1178</c:v>
                </c:pt>
                <c:pt idx="6">
                  <c:v>6.0900000000000003E-2</c:v>
                </c:pt>
                <c:pt idx="7">
                  <c:v>1.6899999999999998E-2</c:v>
                </c:pt>
                <c:pt idx="8">
                  <c:v>3.3300000000000003E-2</c:v>
                </c:pt>
                <c:pt idx="9">
                  <c:v>9.6699999999999994E-2</c:v>
                </c:pt>
                <c:pt idx="10">
                  <c:v>6.8500000000000005E-2</c:v>
                </c:pt>
                <c:pt idx="11">
                  <c:v>5.2699999999999997E-2</c:v>
                </c:pt>
                <c:pt idx="12">
                  <c:v>5.2900000000000003E-2</c:v>
                </c:pt>
                <c:pt idx="13">
                  <c:v>0.13220000000000001</c:v>
                </c:pt>
                <c:pt idx="14">
                  <c:v>4.48E-2</c:v>
                </c:pt>
                <c:pt idx="15">
                  <c:v>7.8100000000000003E-2</c:v>
                </c:pt>
              </c:numCache>
            </c:numRef>
          </c:val>
        </c:ser>
        <c:dLbls>
          <c:showLegendKey val="0"/>
          <c:showVal val="0"/>
          <c:showCatName val="0"/>
          <c:showSerName val="0"/>
          <c:showPercent val="0"/>
          <c:showBubbleSize val="0"/>
        </c:dLbls>
        <c:gapWidth val="150"/>
        <c:overlap val="100"/>
        <c:axId val="97902976"/>
        <c:axId val="97904512"/>
      </c:barChart>
      <c:catAx>
        <c:axId val="9790297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Calibri" charset="0"/>
                <a:ea typeface="Calibri" charset="0"/>
                <a:cs typeface="Calibri" charset="0"/>
              </a:defRPr>
            </a:pPr>
            <a:endParaRPr lang="pl-PL"/>
          </a:p>
        </c:txPr>
        <c:crossAx val="97904512"/>
        <c:crosses val="autoZero"/>
        <c:auto val="1"/>
        <c:lblAlgn val="ctr"/>
        <c:lblOffset val="100"/>
        <c:noMultiLvlLbl val="0"/>
      </c:catAx>
      <c:valAx>
        <c:axId val="9790451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Calibri" charset="0"/>
                <a:ea typeface="Calibri" charset="0"/>
                <a:cs typeface="Calibri" charset="0"/>
              </a:defRPr>
            </a:pPr>
            <a:endParaRPr lang="pl-PL"/>
          </a:p>
        </c:txPr>
        <c:crossAx val="979029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Calibri" charset="0"/>
              <a:ea typeface="Calibri" charset="0"/>
              <a:cs typeface="Calibri" charset="0"/>
            </a:defRPr>
          </a:pPr>
          <a:endParaRPr lang="pl-PL"/>
        </a:p>
      </c:txPr>
    </c:legend>
    <c:plotVisOnly val="1"/>
    <c:dispBlanksAs val="gap"/>
    <c:showDLblsOverMax val="0"/>
  </c:chart>
  <c:spPr>
    <a:noFill/>
    <a:ln>
      <a:noFill/>
    </a:ln>
    <a:effectLst/>
  </c:spPr>
  <c:txPr>
    <a:bodyPr/>
    <a:lstStyle/>
    <a:p>
      <a:pPr>
        <a:defRPr sz="2000">
          <a:latin typeface="Calibri" charset="0"/>
          <a:ea typeface="Calibri" charset="0"/>
          <a:cs typeface="Calibri" charset="0"/>
        </a:defRPr>
      </a:pPr>
      <a:endParaRPr lang="pl-PL"/>
    </a:p>
  </c:txPr>
  <c:externalData r:id="rId1">
    <c:autoUpdate val="0"/>
  </c:externalData>
</c:chartSpace>
</file>

<file path=ppt/charts/colors1.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2.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FBB56C-4E26-B145-B20B-C8E51EAAD656}" type="datetimeFigureOut">
              <a:rPr lang="pl-PL" smtClean="0"/>
              <a:t>2016-09-21</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C1B4A6-35B7-2842-90D8-9659D4E01FA6}" type="slidenum">
              <a:rPr lang="pl-PL" smtClean="0"/>
              <a:t>‹#›</a:t>
            </a:fld>
            <a:endParaRPr lang="pl-PL"/>
          </a:p>
        </p:txBody>
      </p:sp>
    </p:spTree>
    <p:extLst>
      <p:ext uri="{BB962C8B-B14F-4D97-AF65-F5344CB8AC3E}">
        <p14:creationId xmlns:p14="http://schemas.microsoft.com/office/powerpoint/2010/main" val="948613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5EC1B4A6-35B7-2842-90D8-9659D4E01FA6}" type="slidenum">
              <a:rPr lang="pl-PL" smtClean="0"/>
              <a:t>1</a:t>
            </a:fld>
            <a:endParaRPr lang="pl-PL"/>
          </a:p>
        </p:txBody>
      </p:sp>
    </p:spTree>
    <p:extLst>
      <p:ext uri="{BB962C8B-B14F-4D97-AF65-F5344CB8AC3E}">
        <p14:creationId xmlns:p14="http://schemas.microsoft.com/office/powerpoint/2010/main" val="427910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EC1B4A6-35B7-2842-90D8-9659D4E01FA6}" type="slidenum">
              <a:rPr lang="pl-PL" smtClean="0"/>
              <a:t>3</a:t>
            </a:fld>
            <a:endParaRPr lang="pl-PL"/>
          </a:p>
        </p:txBody>
      </p:sp>
    </p:spTree>
    <p:extLst>
      <p:ext uri="{BB962C8B-B14F-4D97-AF65-F5344CB8AC3E}">
        <p14:creationId xmlns:p14="http://schemas.microsoft.com/office/powerpoint/2010/main" val="8081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5EC1B4A6-35B7-2842-90D8-9659D4E01FA6}" type="slidenum">
              <a:rPr lang="pl-PL" smtClean="0"/>
              <a:t>17</a:t>
            </a:fld>
            <a:endParaRPr lang="pl-PL"/>
          </a:p>
        </p:txBody>
      </p:sp>
    </p:spTree>
    <p:extLst>
      <p:ext uri="{BB962C8B-B14F-4D97-AF65-F5344CB8AC3E}">
        <p14:creationId xmlns:p14="http://schemas.microsoft.com/office/powerpoint/2010/main" val="1863801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 styl wz. tyt.</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A8BEDF22-7CFB-4E45-9E9E-80EBB10E40E0}" type="datetimeFigureOut">
              <a:rPr lang="pl-PL" smtClean="0"/>
              <a:t>2016-09-21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35CE687-9F7B-CA40-861D-F543AAE57449}" type="slidenum">
              <a:rPr lang="pl-PL" smtClean="0"/>
              <a:t>‹#›</a:t>
            </a:fld>
            <a:endParaRPr lang="pl-PL"/>
          </a:p>
        </p:txBody>
      </p:sp>
    </p:spTree>
    <p:extLst>
      <p:ext uri="{BB962C8B-B14F-4D97-AF65-F5344CB8AC3E}">
        <p14:creationId xmlns:p14="http://schemas.microsoft.com/office/powerpoint/2010/main" val="837752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 styl wz. tyt.</a:t>
            </a:r>
            <a:endParaRPr lang="pl-PL"/>
          </a:p>
        </p:txBody>
      </p:sp>
      <p:sp>
        <p:nvSpPr>
          <p:cNvPr id="3" name="Symbol zastępczy tekst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A8BEDF22-7CFB-4E45-9E9E-80EBB10E40E0}" type="datetimeFigureOut">
              <a:rPr lang="pl-PL" smtClean="0"/>
              <a:t>2016-09-21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35CE687-9F7B-CA40-861D-F543AAE57449}" type="slidenum">
              <a:rPr lang="pl-PL" smtClean="0"/>
              <a:t>‹#›</a:t>
            </a:fld>
            <a:endParaRPr lang="pl-PL"/>
          </a:p>
        </p:txBody>
      </p:sp>
    </p:spTree>
    <p:extLst>
      <p:ext uri="{BB962C8B-B14F-4D97-AF65-F5344CB8AC3E}">
        <p14:creationId xmlns:p14="http://schemas.microsoft.com/office/powerpoint/2010/main" val="1024122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 styl wz. tyt.</a:t>
            </a:r>
            <a:endParaRPr lang="pl-PL"/>
          </a:p>
        </p:txBody>
      </p:sp>
      <p:sp>
        <p:nvSpPr>
          <p:cNvPr id="3" name="Symbol zastępczy tekst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A8BEDF22-7CFB-4E45-9E9E-80EBB10E40E0}" type="datetimeFigureOut">
              <a:rPr lang="pl-PL" smtClean="0"/>
              <a:t>2016-09-21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35CE687-9F7B-CA40-861D-F543AAE57449}" type="slidenum">
              <a:rPr lang="pl-PL" smtClean="0"/>
              <a:t>‹#›</a:t>
            </a:fld>
            <a:endParaRPr lang="pl-PL"/>
          </a:p>
        </p:txBody>
      </p:sp>
    </p:spTree>
    <p:extLst>
      <p:ext uri="{BB962C8B-B14F-4D97-AF65-F5344CB8AC3E}">
        <p14:creationId xmlns:p14="http://schemas.microsoft.com/office/powerpoint/2010/main" val="3525193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 styl wz. tyt.</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AA8AB96B-4408-E34D-A173-00E2DBF45774}" type="datetimeFigureOut">
              <a:rPr lang="pl-PL" smtClean="0"/>
              <a:t>2016-09-21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143320D-BADA-6B45-9C66-19BDF28D2CD5}" type="slidenum">
              <a:rPr lang="pl-PL" smtClean="0"/>
              <a:t>‹#›</a:t>
            </a:fld>
            <a:endParaRPr lang="pl-PL"/>
          </a:p>
        </p:txBody>
      </p:sp>
    </p:spTree>
    <p:extLst>
      <p:ext uri="{BB962C8B-B14F-4D97-AF65-F5344CB8AC3E}">
        <p14:creationId xmlns:p14="http://schemas.microsoft.com/office/powerpoint/2010/main" val="4829284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 styl wz. tyt.</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AA8AB96B-4408-E34D-A173-00E2DBF45774}" type="datetimeFigureOut">
              <a:rPr lang="pl-PL" smtClean="0"/>
              <a:t>2016-09-21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143320D-BADA-6B45-9C66-19BDF28D2CD5}" type="slidenum">
              <a:rPr lang="pl-PL" smtClean="0"/>
              <a:t>‹#›</a:t>
            </a:fld>
            <a:endParaRPr lang="pl-PL"/>
          </a:p>
        </p:txBody>
      </p:sp>
    </p:spTree>
    <p:extLst>
      <p:ext uri="{BB962C8B-B14F-4D97-AF65-F5344CB8AC3E}">
        <p14:creationId xmlns:p14="http://schemas.microsoft.com/office/powerpoint/2010/main" val="1237370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 styl wz. tyt.</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AA8AB96B-4408-E34D-A173-00E2DBF45774}" type="datetimeFigureOut">
              <a:rPr lang="pl-PL" smtClean="0"/>
              <a:t>2016-09-21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143320D-BADA-6B45-9C66-19BDF28D2CD5}" type="slidenum">
              <a:rPr lang="pl-PL" smtClean="0"/>
              <a:t>‹#›</a:t>
            </a:fld>
            <a:endParaRPr lang="pl-PL"/>
          </a:p>
        </p:txBody>
      </p:sp>
    </p:spTree>
    <p:extLst>
      <p:ext uri="{BB962C8B-B14F-4D97-AF65-F5344CB8AC3E}">
        <p14:creationId xmlns:p14="http://schemas.microsoft.com/office/powerpoint/2010/main" val="2556332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 styl wz. tyt.</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AA8AB96B-4408-E34D-A173-00E2DBF45774}" type="datetimeFigureOut">
              <a:rPr lang="pl-PL" smtClean="0"/>
              <a:t>2016-09-21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143320D-BADA-6B45-9C66-19BDF28D2CD5}" type="slidenum">
              <a:rPr lang="pl-PL" smtClean="0"/>
              <a:t>‹#›</a:t>
            </a:fld>
            <a:endParaRPr lang="pl-PL"/>
          </a:p>
        </p:txBody>
      </p:sp>
    </p:spTree>
    <p:extLst>
      <p:ext uri="{BB962C8B-B14F-4D97-AF65-F5344CB8AC3E}">
        <p14:creationId xmlns:p14="http://schemas.microsoft.com/office/powerpoint/2010/main" val="14613101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 styl wz. tyt.</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AA8AB96B-4408-E34D-A173-00E2DBF45774}" type="datetimeFigureOut">
              <a:rPr lang="pl-PL" smtClean="0"/>
              <a:t>2016-09-21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E143320D-BADA-6B45-9C66-19BDF28D2CD5}" type="slidenum">
              <a:rPr lang="pl-PL" smtClean="0"/>
              <a:t>‹#›</a:t>
            </a:fld>
            <a:endParaRPr lang="pl-PL"/>
          </a:p>
        </p:txBody>
      </p:sp>
    </p:spTree>
    <p:extLst>
      <p:ext uri="{BB962C8B-B14F-4D97-AF65-F5344CB8AC3E}">
        <p14:creationId xmlns:p14="http://schemas.microsoft.com/office/powerpoint/2010/main" val="16173426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 styl wz. tyt.</a:t>
            </a:r>
            <a:endParaRPr lang="pl-PL"/>
          </a:p>
        </p:txBody>
      </p:sp>
      <p:sp>
        <p:nvSpPr>
          <p:cNvPr id="3" name="Symbol zastępczy daty 2"/>
          <p:cNvSpPr>
            <a:spLocks noGrp="1"/>
          </p:cNvSpPr>
          <p:nvPr>
            <p:ph type="dt" sz="half" idx="10"/>
          </p:nvPr>
        </p:nvSpPr>
        <p:spPr/>
        <p:txBody>
          <a:bodyPr/>
          <a:lstStyle/>
          <a:p>
            <a:fld id="{AA8AB96B-4408-E34D-A173-00E2DBF45774}" type="datetimeFigureOut">
              <a:rPr lang="pl-PL" smtClean="0"/>
              <a:t>2016-09-21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E143320D-BADA-6B45-9C66-19BDF28D2CD5}" type="slidenum">
              <a:rPr lang="pl-PL" smtClean="0"/>
              <a:t>‹#›</a:t>
            </a:fld>
            <a:endParaRPr lang="pl-PL"/>
          </a:p>
        </p:txBody>
      </p:sp>
    </p:spTree>
    <p:extLst>
      <p:ext uri="{BB962C8B-B14F-4D97-AF65-F5344CB8AC3E}">
        <p14:creationId xmlns:p14="http://schemas.microsoft.com/office/powerpoint/2010/main" val="19769614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AA8AB96B-4408-E34D-A173-00E2DBF45774}" type="datetimeFigureOut">
              <a:rPr lang="pl-PL" smtClean="0"/>
              <a:t>2016-09-21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E143320D-BADA-6B45-9C66-19BDF28D2CD5}" type="slidenum">
              <a:rPr lang="pl-PL" smtClean="0"/>
              <a:t>‹#›</a:t>
            </a:fld>
            <a:endParaRPr lang="pl-PL"/>
          </a:p>
        </p:txBody>
      </p:sp>
    </p:spTree>
    <p:extLst>
      <p:ext uri="{BB962C8B-B14F-4D97-AF65-F5344CB8AC3E}">
        <p14:creationId xmlns:p14="http://schemas.microsoft.com/office/powerpoint/2010/main" val="9247592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 styl wz. tyt.</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AA8AB96B-4408-E34D-A173-00E2DBF45774}" type="datetimeFigureOut">
              <a:rPr lang="pl-PL" smtClean="0"/>
              <a:t>2016-09-21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143320D-BADA-6B45-9C66-19BDF28D2CD5}" type="slidenum">
              <a:rPr lang="pl-PL" smtClean="0"/>
              <a:t>‹#›</a:t>
            </a:fld>
            <a:endParaRPr lang="pl-PL"/>
          </a:p>
        </p:txBody>
      </p:sp>
    </p:spTree>
    <p:extLst>
      <p:ext uri="{BB962C8B-B14F-4D97-AF65-F5344CB8AC3E}">
        <p14:creationId xmlns:p14="http://schemas.microsoft.com/office/powerpoint/2010/main" val="1089376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 styl wz. tyt.</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A8BEDF22-7CFB-4E45-9E9E-80EBB10E40E0}" type="datetimeFigureOut">
              <a:rPr lang="pl-PL" smtClean="0"/>
              <a:t>2016-09-21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35CE687-9F7B-CA40-861D-F543AAE57449}" type="slidenum">
              <a:rPr lang="pl-PL" smtClean="0"/>
              <a:t>‹#›</a:t>
            </a:fld>
            <a:endParaRPr lang="pl-PL"/>
          </a:p>
        </p:txBody>
      </p:sp>
    </p:spTree>
    <p:extLst>
      <p:ext uri="{BB962C8B-B14F-4D97-AF65-F5344CB8AC3E}">
        <p14:creationId xmlns:p14="http://schemas.microsoft.com/office/powerpoint/2010/main" val="11975953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 styl wz. tyt.</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AA8AB96B-4408-E34D-A173-00E2DBF45774}" type="datetimeFigureOut">
              <a:rPr lang="pl-PL" smtClean="0"/>
              <a:t>2016-09-21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143320D-BADA-6B45-9C66-19BDF28D2CD5}" type="slidenum">
              <a:rPr lang="pl-PL" smtClean="0"/>
              <a:t>‹#›</a:t>
            </a:fld>
            <a:endParaRPr lang="pl-PL"/>
          </a:p>
        </p:txBody>
      </p:sp>
    </p:spTree>
    <p:extLst>
      <p:ext uri="{BB962C8B-B14F-4D97-AF65-F5344CB8AC3E}">
        <p14:creationId xmlns:p14="http://schemas.microsoft.com/office/powerpoint/2010/main" val="18533162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 styl wz. tyt.</a:t>
            </a:r>
            <a:endParaRPr lang="pl-PL"/>
          </a:p>
        </p:txBody>
      </p:sp>
      <p:sp>
        <p:nvSpPr>
          <p:cNvPr id="3" name="Symbol zastępczy tekst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AA8AB96B-4408-E34D-A173-00E2DBF45774}" type="datetimeFigureOut">
              <a:rPr lang="pl-PL" smtClean="0"/>
              <a:t>2016-09-21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143320D-BADA-6B45-9C66-19BDF28D2CD5}" type="slidenum">
              <a:rPr lang="pl-PL" smtClean="0"/>
              <a:t>‹#›</a:t>
            </a:fld>
            <a:endParaRPr lang="pl-PL"/>
          </a:p>
        </p:txBody>
      </p:sp>
    </p:spTree>
    <p:extLst>
      <p:ext uri="{BB962C8B-B14F-4D97-AF65-F5344CB8AC3E}">
        <p14:creationId xmlns:p14="http://schemas.microsoft.com/office/powerpoint/2010/main" val="15836161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 styl wz. tyt.</a:t>
            </a:r>
            <a:endParaRPr lang="pl-PL"/>
          </a:p>
        </p:txBody>
      </p:sp>
      <p:sp>
        <p:nvSpPr>
          <p:cNvPr id="3" name="Symbol zastępczy tekst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AA8AB96B-4408-E34D-A173-00E2DBF45774}" type="datetimeFigureOut">
              <a:rPr lang="pl-PL" smtClean="0"/>
              <a:t>2016-09-21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143320D-BADA-6B45-9C66-19BDF28D2CD5}" type="slidenum">
              <a:rPr lang="pl-PL" smtClean="0"/>
              <a:t>‹#›</a:t>
            </a:fld>
            <a:endParaRPr lang="pl-PL"/>
          </a:p>
        </p:txBody>
      </p:sp>
    </p:spTree>
    <p:extLst>
      <p:ext uri="{BB962C8B-B14F-4D97-AF65-F5344CB8AC3E}">
        <p14:creationId xmlns:p14="http://schemas.microsoft.com/office/powerpoint/2010/main" val="2071846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 styl wz. tyt.</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A8BEDF22-7CFB-4E45-9E9E-80EBB10E40E0}" type="datetimeFigureOut">
              <a:rPr lang="pl-PL" smtClean="0"/>
              <a:t>2016-09-21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35CE687-9F7B-CA40-861D-F543AAE57449}" type="slidenum">
              <a:rPr lang="pl-PL" smtClean="0"/>
              <a:t>‹#›</a:t>
            </a:fld>
            <a:endParaRPr lang="pl-PL"/>
          </a:p>
        </p:txBody>
      </p:sp>
    </p:spTree>
    <p:extLst>
      <p:ext uri="{BB962C8B-B14F-4D97-AF65-F5344CB8AC3E}">
        <p14:creationId xmlns:p14="http://schemas.microsoft.com/office/powerpoint/2010/main" val="1767769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 styl wz. tyt.</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A8BEDF22-7CFB-4E45-9E9E-80EBB10E40E0}" type="datetimeFigureOut">
              <a:rPr lang="pl-PL" smtClean="0"/>
              <a:t>2016-09-21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35CE687-9F7B-CA40-861D-F543AAE57449}" type="slidenum">
              <a:rPr lang="pl-PL" smtClean="0"/>
              <a:t>‹#›</a:t>
            </a:fld>
            <a:endParaRPr lang="pl-PL"/>
          </a:p>
        </p:txBody>
      </p:sp>
    </p:spTree>
    <p:extLst>
      <p:ext uri="{BB962C8B-B14F-4D97-AF65-F5344CB8AC3E}">
        <p14:creationId xmlns:p14="http://schemas.microsoft.com/office/powerpoint/2010/main" val="473158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 styl wz. tyt.</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A8BEDF22-7CFB-4E45-9E9E-80EBB10E40E0}" type="datetimeFigureOut">
              <a:rPr lang="pl-PL" smtClean="0"/>
              <a:t>2016-09-21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935CE687-9F7B-CA40-861D-F543AAE57449}" type="slidenum">
              <a:rPr lang="pl-PL" smtClean="0"/>
              <a:t>‹#›</a:t>
            </a:fld>
            <a:endParaRPr lang="pl-PL"/>
          </a:p>
        </p:txBody>
      </p:sp>
    </p:spTree>
    <p:extLst>
      <p:ext uri="{BB962C8B-B14F-4D97-AF65-F5344CB8AC3E}">
        <p14:creationId xmlns:p14="http://schemas.microsoft.com/office/powerpoint/2010/main" val="250511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 styl wz. tyt.</a:t>
            </a:r>
            <a:endParaRPr lang="pl-PL"/>
          </a:p>
        </p:txBody>
      </p:sp>
      <p:sp>
        <p:nvSpPr>
          <p:cNvPr id="3" name="Symbol zastępczy daty 2"/>
          <p:cNvSpPr>
            <a:spLocks noGrp="1"/>
          </p:cNvSpPr>
          <p:nvPr>
            <p:ph type="dt" sz="half" idx="10"/>
          </p:nvPr>
        </p:nvSpPr>
        <p:spPr/>
        <p:txBody>
          <a:bodyPr/>
          <a:lstStyle/>
          <a:p>
            <a:fld id="{A8BEDF22-7CFB-4E45-9E9E-80EBB10E40E0}" type="datetimeFigureOut">
              <a:rPr lang="pl-PL" smtClean="0"/>
              <a:t>2016-09-21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935CE687-9F7B-CA40-861D-F543AAE57449}" type="slidenum">
              <a:rPr lang="pl-PL" smtClean="0"/>
              <a:t>‹#›</a:t>
            </a:fld>
            <a:endParaRPr lang="pl-PL"/>
          </a:p>
        </p:txBody>
      </p:sp>
    </p:spTree>
    <p:extLst>
      <p:ext uri="{BB962C8B-B14F-4D97-AF65-F5344CB8AC3E}">
        <p14:creationId xmlns:p14="http://schemas.microsoft.com/office/powerpoint/2010/main" val="1270462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A8BEDF22-7CFB-4E45-9E9E-80EBB10E40E0}" type="datetimeFigureOut">
              <a:rPr lang="pl-PL" smtClean="0"/>
              <a:t>2016-09-21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935CE687-9F7B-CA40-861D-F543AAE57449}" type="slidenum">
              <a:rPr lang="pl-PL" smtClean="0"/>
              <a:t>‹#›</a:t>
            </a:fld>
            <a:endParaRPr lang="pl-PL"/>
          </a:p>
        </p:txBody>
      </p:sp>
    </p:spTree>
    <p:extLst>
      <p:ext uri="{BB962C8B-B14F-4D97-AF65-F5344CB8AC3E}">
        <p14:creationId xmlns:p14="http://schemas.microsoft.com/office/powerpoint/2010/main" val="233234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 styl wz. tyt.</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A8BEDF22-7CFB-4E45-9E9E-80EBB10E40E0}" type="datetimeFigureOut">
              <a:rPr lang="pl-PL" smtClean="0"/>
              <a:t>2016-09-21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35CE687-9F7B-CA40-861D-F543AAE57449}" type="slidenum">
              <a:rPr lang="pl-PL" smtClean="0"/>
              <a:t>‹#›</a:t>
            </a:fld>
            <a:endParaRPr lang="pl-PL"/>
          </a:p>
        </p:txBody>
      </p:sp>
    </p:spTree>
    <p:extLst>
      <p:ext uri="{BB962C8B-B14F-4D97-AF65-F5344CB8AC3E}">
        <p14:creationId xmlns:p14="http://schemas.microsoft.com/office/powerpoint/2010/main" val="815207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 styl wz. tyt.</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A8BEDF22-7CFB-4E45-9E9E-80EBB10E40E0}" type="datetimeFigureOut">
              <a:rPr lang="pl-PL" smtClean="0"/>
              <a:t>2016-09-21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35CE687-9F7B-CA40-861D-F543AAE57449}" type="slidenum">
              <a:rPr lang="pl-PL" smtClean="0"/>
              <a:t>‹#›</a:t>
            </a:fld>
            <a:endParaRPr lang="pl-PL"/>
          </a:p>
        </p:txBody>
      </p:sp>
    </p:spTree>
    <p:extLst>
      <p:ext uri="{BB962C8B-B14F-4D97-AF65-F5344CB8AC3E}">
        <p14:creationId xmlns:p14="http://schemas.microsoft.com/office/powerpoint/2010/main" val="248196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 styl wz. tyt.</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EDF22-7CFB-4E45-9E9E-80EBB10E40E0}" type="datetimeFigureOut">
              <a:rPr lang="pl-PL" smtClean="0"/>
              <a:t>2016-09-21</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5CE687-9F7B-CA40-861D-F543AAE57449}" type="slidenum">
              <a:rPr lang="pl-PL" smtClean="0"/>
              <a:t>‹#›</a:t>
            </a:fld>
            <a:endParaRPr lang="pl-PL"/>
          </a:p>
        </p:txBody>
      </p:sp>
    </p:spTree>
    <p:extLst>
      <p:ext uri="{BB962C8B-B14F-4D97-AF65-F5344CB8AC3E}">
        <p14:creationId xmlns:p14="http://schemas.microsoft.com/office/powerpoint/2010/main" val="1175690771"/>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 styl wz. tyt.</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AB96B-4408-E34D-A173-00E2DBF45774}" type="datetimeFigureOut">
              <a:rPr lang="pl-PL" smtClean="0"/>
              <a:t>2016-09-21</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43320D-BADA-6B45-9C66-19BDF28D2CD5}" type="slidenum">
              <a:rPr lang="pl-PL" smtClean="0"/>
              <a:t>‹#›</a:t>
            </a:fld>
            <a:endParaRPr lang="pl-PL"/>
          </a:p>
        </p:txBody>
      </p:sp>
    </p:spTree>
    <p:extLst>
      <p:ext uri="{BB962C8B-B14F-4D97-AF65-F5344CB8AC3E}">
        <p14:creationId xmlns:p14="http://schemas.microsoft.com/office/powerpoint/2010/main" val="723352642"/>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13000"/>
          </a:schemeClr>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898515" y="1808397"/>
            <a:ext cx="10394969" cy="2387600"/>
          </a:xfrm>
        </p:spPr>
        <p:txBody>
          <a:bodyPr>
            <a:normAutofit fontScale="90000"/>
          </a:bodyPr>
          <a:lstStyle/>
          <a:p>
            <a:r>
              <a:rPr lang="en-AU" sz="4400" dirty="0" smtClean="0"/>
              <a:t/>
            </a:r>
            <a:br>
              <a:rPr lang="en-AU" sz="4400" dirty="0" smtClean="0"/>
            </a:br>
            <a:r>
              <a:rPr lang="en-GB" sz="4400" b="1" dirty="0"/>
              <a:t>Household Portfolio Choice and Cash </a:t>
            </a:r>
            <a:r>
              <a:rPr lang="en-GB" sz="4400" b="1" dirty="0" smtClean="0"/>
              <a:t>Flows</a:t>
            </a:r>
            <a:br>
              <a:rPr lang="en-GB" sz="4400" b="1" dirty="0" smtClean="0"/>
            </a:br>
            <a:r>
              <a:rPr lang="en-GB" sz="4400" b="1" dirty="0" smtClean="0"/>
              <a:t>in the EA Countries </a:t>
            </a:r>
            <a:r>
              <a:rPr lang="pl-PL" sz="4000" dirty="0"/>
              <a:t/>
            </a:r>
            <a:br>
              <a:rPr lang="pl-PL" sz="4000" dirty="0"/>
            </a:br>
            <a:endParaRPr lang="pl-PL" b="1" dirty="0"/>
          </a:p>
        </p:txBody>
      </p:sp>
      <p:sp>
        <p:nvSpPr>
          <p:cNvPr id="3" name="Podtytuł 2"/>
          <p:cNvSpPr>
            <a:spLocks noGrp="1"/>
          </p:cNvSpPr>
          <p:nvPr>
            <p:ph type="subTitle" idx="1"/>
          </p:nvPr>
        </p:nvSpPr>
        <p:spPr/>
        <p:txBody>
          <a:bodyPr>
            <a:normAutofit/>
          </a:bodyPr>
          <a:lstStyle/>
          <a:p>
            <a:endParaRPr lang="pl-PL" dirty="0" smtClean="0"/>
          </a:p>
          <a:p>
            <a:r>
              <a:rPr lang="pl-PL" dirty="0" smtClean="0"/>
              <a:t>Katarzyna </a:t>
            </a:r>
            <a:r>
              <a:rPr lang="pl-PL" dirty="0" err="1" smtClean="0"/>
              <a:t>Kochaniak</a:t>
            </a:r>
            <a:endParaRPr lang="pl-PL" dirty="0" smtClean="0"/>
          </a:p>
          <a:p>
            <a:r>
              <a:rPr lang="pl-PL" dirty="0" err="1" smtClean="0"/>
              <a:t>Cracow</a:t>
            </a:r>
            <a:r>
              <a:rPr lang="pl-PL" dirty="0" smtClean="0"/>
              <a:t> University of </a:t>
            </a:r>
            <a:r>
              <a:rPr lang="pl-PL" dirty="0" err="1" smtClean="0"/>
              <a:t>Economics</a:t>
            </a:r>
            <a:endParaRPr lang="pl-PL" dirty="0"/>
          </a:p>
        </p:txBody>
      </p:sp>
      <p:pic>
        <p:nvPicPr>
          <p:cNvPr id="8" name="Obraz 7"/>
          <p:cNvPicPr>
            <a:picLocks noChangeAspect="1"/>
          </p:cNvPicPr>
          <p:nvPr/>
        </p:nvPicPr>
        <p:blipFill>
          <a:blip r:embed="rId3"/>
          <a:stretch>
            <a:fillRect/>
          </a:stretch>
        </p:blipFill>
        <p:spPr>
          <a:xfrm>
            <a:off x="4333286" y="6230712"/>
            <a:ext cx="3525425" cy="294467"/>
          </a:xfrm>
          <a:prstGeom prst="rect">
            <a:avLst/>
          </a:prstGeom>
        </p:spPr>
      </p:pic>
      <p:pic>
        <p:nvPicPr>
          <p:cNvPr id="9" name="Obraz 8"/>
          <p:cNvPicPr>
            <a:picLocks noChangeAspect="1"/>
          </p:cNvPicPr>
          <p:nvPr/>
        </p:nvPicPr>
        <p:blipFill>
          <a:blip r:embed="rId4"/>
          <a:stretch>
            <a:fillRect/>
          </a:stretch>
        </p:blipFill>
        <p:spPr>
          <a:xfrm>
            <a:off x="10952017" y="213736"/>
            <a:ext cx="713510" cy="1184664"/>
          </a:xfrm>
          <a:prstGeom prst="rect">
            <a:avLst/>
          </a:prstGeom>
        </p:spPr>
      </p:pic>
    </p:spTree>
    <p:extLst>
      <p:ext uri="{BB962C8B-B14F-4D97-AF65-F5344CB8AC3E}">
        <p14:creationId xmlns:p14="http://schemas.microsoft.com/office/powerpoint/2010/main" val="12333060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graphicFrame>
        <p:nvGraphicFramePr>
          <p:cNvPr id="8" name="Symbol zastępczy zawartości 7"/>
          <p:cNvGraphicFramePr>
            <a:graphicFrameLocks noGrp="1"/>
          </p:cNvGraphicFramePr>
          <p:nvPr>
            <p:ph idx="1"/>
            <p:extLst>
              <p:ext uri="{D42A27DB-BD31-4B8C-83A1-F6EECF244321}">
                <p14:modId xmlns:p14="http://schemas.microsoft.com/office/powerpoint/2010/main" val="1842782410"/>
              </p:ext>
            </p:extLst>
          </p:nvPr>
        </p:nvGraphicFramePr>
        <p:xfrm>
          <a:off x="838198" y="185922"/>
          <a:ext cx="10515604" cy="6515100"/>
        </p:xfrm>
        <a:graphic>
          <a:graphicData uri="http://schemas.openxmlformats.org/drawingml/2006/table">
            <a:tbl>
              <a:tblPr firstRow="1" firstCol="1" bandRow="1">
                <a:tableStyleId>{F5AB1C69-6EDB-4FF4-983F-18BD219EF322}</a:tableStyleId>
              </a:tblPr>
              <a:tblGrid>
                <a:gridCol w="1502061"/>
                <a:gridCol w="1502061"/>
                <a:gridCol w="1502061"/>
                <a:gridCol w="1502061"/>
                <a:gridCol w="1502061"/>
                <a:gridCol w="1502061"/>
                <a:gridCol w="1503238"/>
              </a:tblGrid>
              <a:tr h="963765">
                <a:tc>
                  <a:txBody>
                    <a:bodyPr/>
                    <a:lstStyle/>
                    <a:p>
                      <a:pPr algn="ctr">
                        <a:lnSpc>
                          <a:spcPct val="150000"/>
                        </a:lnSpc>
                      </a:pPr>
                      <a:r>
                        <a:rPr lang="en-AU" sz="1500" b="1" dirty="0">
                          <a:solidFill>
                            <a:schemeClr val="tx1"/>
                          </a:solidFill>
                          <a:effectLst/>
                        </a:rPr>
                        <a:t>Category of assets</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Mean</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Median</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HH with </a:t>
                      </a:r>
                      <a:r>
                        <a:rPr lang="en-AU" sz="1500" b="1" u="sng" dirty="0">
                          <a:solidFill>
                            <a:schemeClr val="tx1"/>
                          </a:solidFill>
                          <a:effectLst/>
                        </a:rPr>
                        <a:t>no</a:t>
                      </a:r>
                      <a:r>
                        <a:rPr lang="en-AU" sz="1500" b="1" dirty="0">
                          <a:solidFill>
                            <a:schemeClr val="tx1"/>
                          </a:solidFill>
                          <a:effectLst/>
                        </a:rPr>
                        <a:t> assets from this category</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a:solidFill>
                            <a:schemeClr val="tx1"/>
                          </a:solidFill>
                          <a:effectLst/>
                        </a:rPr>
                        <a:t>HHs with </a:t>
                      </a:r>
                      <a:r>
                        <a:rPr lang="en-AU" sz="1500" b="1" u="sng">
                          <a:solidFill>
                            <a:schemeClr val="tx1"/>
                          </a:solidFill>
                          <a:effectLst/>
                        </a:rPr>
                        <a:t>only</a:t>
                      </a:r>
                      <a:r>
                        <a:rPr lang="en-AU" sz="1500" b="1">
                          <a:solidFill>
                            <a:schemeClr val="tx1"/>
                          </a:solidFill>
                          <a:effectLst/>
                        </a:rPr>
                        <a:t> assets from this category</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a:solidFill>
                            <a:schemeClr val="tx1"/>
                          </a:solidFill>
                          <a:effectLst/>
                        </a:rPr>
                        <a:t>HHs with assets from this category</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a:solidFill>
                            <a:schemeClr val="tx1"/>
                          </a:solidFill>
                          <a:effectLst/>
                        </a:rPr>
                        <a:t>Coefficient of variation</a:t>
                      </a:r>
                      <a:endParaRPr lang="pl-PL" sz="1500" b="1">
                        <a:solidFill>
                          <a:schemeClr val="tx1"/>
                        </a:solidFill>
                        <a:effectLst/>
                      </a:endParaRPr>
                    </a:p>
                    <a:p>
                      <a:pPr algn="ctr">
                        <a:lnSpc>
                          <a:spcPct val="150000"/>
                        </a:lnSpc>
                      </a:pPr>
                      <a:r>
                        <a:rPr lang="en-AU" sz="1500" b="1">
                          <a:solidFill>
                            <a:schemeClr val="tx1"/>
                          </a:solidFill>
                          <a:effectLst/>
                        </a:rPr>
                        <a:t> </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gridSpan="7">
                  <a:txBody>
                    <a:bodyPr/>
                    <a:lstStyle/>
                    <a:p>
                      <a:pPr algn="ctr">
                        <a:lnSpc>
                          <a:spcPct val="150000"/>
                        </a:lnSpc>
                      </a:pPr>
                      <a:r>
                        <a:rPr lang="en-AU" sz="1500" b="1" dirty="0">
                          <a:solidFill>
                            <a:srgbClr val="C00000"/>
                          </a:solidFill>
                          <a:effectLst/>
                        </a:rPr>
                        <a:t>AT (n=2,315)</a:t>
                      </a:r>
                      <a:endParaRPr lang="pl-PL" sz="1500" b="1" dirty="0">
                        <a:solidFill>
                          <a:srgbClr val="C00000"/>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43033">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85.76%</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100.00%</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0.52%</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66.52%</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99.48%</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31.01%</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6.56%</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80.13%</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0.09%</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19.87%</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274.81%</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7.68%</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0.00%</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78.27%</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0.43%</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21.73%</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263.49%</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gridSpan="7">
                  <a:txBody>
                    <a:bodyPr/>
                    <a:lstStyle/>
                    <a:p>
                      <a:pPr algn="ctr">
                        <a:lnSpc>
                          <a:spcPct val="150000"/>
                        </a:lnSpc>
                      </a:pPr>
                      <a:r>
                        <a:rPr lang="en-AU" sz="1500" b="1" dirty="0">
                          <a:solidFill>
                            <a:srgbClr val="C00000"/>
                          </a:solidFill>
                          <a:effectLst/>
                        </a:rPr>
                        <a:t>BE (n=2,275)</a:t>
                      </a:r>
                      <a:endParaRPr lang="pl-PL" sz="1500" b="1" dirty="0">
                        <a:solidFill>
                          <a:srgbClr val="C00000"/>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43033">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60.43%</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66.67%</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0.40%</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34.77%</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99.60%</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62.40%</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24.64%</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2.47%</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49.01%</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0.13%</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50.99%</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133.00%</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14.92%</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60.88%</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0.22%</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39.12%</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180.45%</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gridSpan="7">
                  <a:txBody>
                    <a:bodyPr/>
                    <a:lstStyle/>
                    <a:p>
                      <a:pPr algn="ctr">
                        <a:lnSpc>
                          <a:spcPct val="150000"/>
                        </a:lnSpc>
                      </a:pPr>
                      <a:r>
                        <a:rPr lang="en-AU" sz="1500" b="1" dirty="0">
                          <a:solidFill>
                            <a:srgbClr val="C00000"/>
                          </a:solidFill>
                          <a:effectLst/>
                        </a:rPr>
                        <a:t>CY (n=1,108)</a:t>
                      </a:r>
                      <a:endParaRPr lang="pl-PL" sz="1500" b="1" dirty="0">
                        <a:solidFill>
                          <a:srgbClr val="C00000"/>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43033">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47.32%</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43.86%</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18.41%</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21.75%</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81.59%</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87.27%</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38.90%</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24.89%</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38.18%</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9.12%</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61.82%</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103.47%</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13.78%</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50.18%</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3.25%</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49.82%</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192.19%</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gridSpan="7">
                  <a:txBody>
                    <a:bodyPr/>
                    <a:lstStyle/>
                    <a:p>
                      <a:pPr algn="ctr">
                        <a:lnSpc>
                          <a:spcPct val="150000"/>
                        </a:lnSpc>
                      </a:pPr>
                      <a:r>
                        <a:rPr lang="en-AU" sz="1500" b="1" dirty="0">
                          <a:solidFill>
                            <a:srgbClr val="C00000"/>
                          </a:solidFill>
                          <a:effectLst/>
                        </a:rPr>
                        <a:t>DE (n=3,474)</a:t>
                      </a:r>
                      <a:endParaRPr lang="pl-PL" sz="1500" b="1" dirty="0">
                        <a:solidFill>
                          <a:srgbClr val="C00000"/>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43033">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58.63%</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60.66%</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1.64%</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27.81%</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98.36%</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61.36%</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25.69%</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0.38%</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44.30%</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0.78%</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55.70%</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121.18%</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033">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15.68%</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54.26%</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0.52%</a:t>
                      </a:r>
                      <a:endParaRPr lang="pl-PL" sz="1500" b="1">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45.74%</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166.29%</a:t>
                      </a:r>
                      <a:endParaRPr lang="pl-PL" sz="1500" b="1" dirty="0">
                        <a:solidFill>
                          <a:schemeClr val="tx1"/>
                        </a:solidFill>
                        <a:effectLst/>
                        <a:latin typeface="Calibri" charset="0"/>
                        <a:ea typeface="Calibri" charset="0"/>
                      </a:endParaRPr>
                    </a:p>
                  </a:txBody>
                  <a:tcPr marL="54392" marR="5439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Pierścień 3"/>
          <p:cNvSpPr/>
          <p:nvPr/>
        </p:nvSpPr>
        <p:spPr>
          <a:xfrm>
            <a:off x="3122728" y="3611833"/>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5" name="Pierścień 4"/>
          <p:cNvSpPr/>
          <p:nvPr/>
        </p:nvSpPr>
        <p:spPr>
          <a:xfrm>
            <a:off x="3122729" y="4964516"/>
            <a:ext cx="727231"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6" name="Pierścień 5"/>
          <p:cNvSpPr/>
          <p:nvPr/>
        </p:nvSpPr>
        <p:spPr>
          <a:xfrm>
            <a:off x="3123176" y="6341101"/>
            <a:ext cx="72678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7" name="Pierścień 6"/>
          <p:cNvSpPr/>
          <p:nvPr/>
        </p:nvSpPr>
        <p:spPr>
          <a:xfrm>
            <a:off x="7629142" y="1546578"/>
            <a:ext cx="744843" cy="383822"/>
          </a:xfrm>
          <a:prstGeom prst="donut">
            <a:avLst>
              <a:gd name="adj" fmla="val 1129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0" name="Pierścień 9"/>
          <p:cNvSpPr/>
          <p:nvPr/>
        </p:nvSpPr>
        <p:spPr>
          <a:xfrm>
            <a:off x="6134491" y="3611833"/>
            <a:ext cx="706574"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1" name="Pierścień 10"/>
          <p:cNvSpPr/>
          <p:nvPr/>
        </p:nvSpPr>
        <p:spPr>
          <a:xfrm>
            <a:off x="3122727" y="1555884"/>
            <a:ext cx="727231" cy="383822"/>
          </a:xfrm>
          <a:prstGeom prst="donut">
            <a:avLst>
              <a:gd name="adj" fmla="val 1129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2" name="Pierścień 11"/>
          <p:cNvSpPr/>
          <p:nvPr/>
        </p:nvSpPr>
        <p:spPr>
          <a:xfrm>
            <a:off x="6146797" y="6351574"/>
            <a:ext cx="694267"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3" name="Pierścień 12"/>
          <p:cNvSpPr/>
          <p:nvPr/>
        </p:nvSpPr>
        <p:spPr>
          <a:xfrm>
            <a:off x="6146798" y="4964516"/>
            <a:ext cx="694267"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4" name="Pierścień 13"/>
          <p:cNvSpPr/>
          <p:nvPr/>
        </p:nvSpPr>
        <p:spPr>
          <a:xfrm>
            <a:off x="3122726" y="4604596"/>
            <a:ext cx="727231"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Tree>
    <p:extLst>
      <p:ext uri="{BB962C8B-B14F-4D97-AF65-F5344CB8AC3E}">
        <p14:creationId xmlns:p14="http://schemas.microsoft.com/office/powerpoint/2010/main" val="134831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0" grpId="0" animBg="1"/>
      <p:bldP spid="11" grpId="0" animBg="1"/>
      <p:bldP spid="12" grpId="0" animBg="1"/>
      <p:bldP spid="13"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1601567165"/>
              </p:ext>
            </p:extLst>
          </p:nvPr>
        </p:nvGraphicFramePr>
        <p:xfrm>
          <a:off x="838198" y="60325"/>
          <a:ext cx="10515604" cy="1173157"/>
        </p:xfrm>
        <a:graphic>
          <a:graphicData uri="http://schemas.openxmlformats.org/drawingml/2006/table">
            <a:tbl>
              <a:tblPr firstRow="1" firstCol="1" bandRow="1">
                <a:tableStyleId>{F5AB1C69-6EDB-4FF4-983F-18BD219EF322}</a:tableStyleId>
              </a:tblPr>
              <a:tblGrid>
                <a:gridCol w="1502061"/>
                <a:gridCol w="1502061"/>
                <a:gridCol w="1502061"/>
                <a:gridCol w="1502061"/>
                <a:gridCol w="1502061"/>
                <a:gridCol w="1502061"/>
                <a:gridCol w="1503238"/>
              </a:tblGrid>
              <a:tr h="1173157">
                <a:tc>
                  <a:txBody>
                    <a:bodyPr/>
                    <a:lstStyle/>
                    <a:p>
                      <a:pPr algn="ctr">
                        <a:lnSpc>
                          <a:spcPct val="150000"/>
                        </a:lnSpc>
                      </a:pPr>
                      <a:r>
                        <a:rPr lang="en-AU" sz="1500" b="1" dirty="0">
                          <a:solidFill>
                            <a:schemeClr val="tx1"/>
                          </a:solidFill>
                          <a:effectLst/>
                        </a:rPr>
                        <a:t>Category of assets</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Mean</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Median</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HH with </a:t>
                      </a:r>
                      <a:r>
                        <a:rPr lang="en-AU" sz="1500" b="1" u="sng" dirty="0">
                          <a:solidFill>
                            <a:schemeClr val="tx1"/>
                          </a:solidFill>
                          <a:effectLst/>
                        </a:rPr>
                        <a:t>no</a:t>
                      </a:r>
                      <a:r>
                        <a:rPr lang="en-AU" sz="1500" b="1" dirty="0">
                          <a:solidFill>
                            <a:schemeClr val="tx1"/>
                          </a:solidFill>
                          <a:effectLst/>
                        </a:rPr>
                        <a:t> assets from this category</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HHs with </a:t>
                      </a:r>
                      <a:r>
                        <a:rPr lang="en-AU" sz="1500" b="1" u="sng" dirty="0">
                          <a:solidFill>
                            <a:schemeClr val="tx1"/>
                          </a:solidFill>
                          <a:effectLst/>
                        </a:rPr>
                        <a:t>only</a:t>
                      </a:r>
                      <a:r>
                        <a:rPr lang="en-AU" sz="1500" b="1" dirty="0">
                          <a:solidFill>
                            <a:schemeClr val="tx1"/>
                          </a:solidFill>
                          <a:effectLst/>
                        </a:rPr>
                        <a:t> assets from this category</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HHs with assets from this category</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Coefficient of variation</a:t>
                      </a:r>
                      <a:endParaRPr lang="pl-PL" sz="1500" b="1" dirty="0">
                        <a:solidFill>
                          <a:schemeClr val="tx1"/>
                        </a:solidFill>
                        <a:effectLst/>
                      </a:endParaRPr>
                    </a:p>
                    <a:p>
                      <a:pPr algn="ctr">
                        <a:lnSpc>
                          <a:spcPct val="150000"/>
                        </a:lnSpc>
                      </a:pPr>
                      <a:r>
                        <a:rPr lang="en-AU" sz="1500" b="1" dirty="0">
                          <a:solidFill>
                            <a:schemeClr val="tx1"/>
                          </a:solidFill>
                          <a:effectLst/>
                        </a:rPr>
                        <a:t> </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5" name="Tabela 4"/>
          <p:cNvGraphicFramePr>
            <a:graphicFrameLocks noGrp="1"/>
          </p:cNvGraphicFramePr>
          <p:nvPr>
            <p:extLst>
              <p:ext uri="{D42A27DB-BD31-4B8C-83A1-F6EECF244321}">
                <p14:modId xmlns:p14="http://schemas.microsoft.com/office/powerpoint/2010/main" val="534466359"/>
              </p:ext>
            </p:extLst>
          </p:nvPr>
        </p:nvGraphicFramePr>
        <p:xfrm>
          <a:off x="838198" y="1233482"/>
          <a:ext cx="10515601" cy="4114800"/>
        </p:xfrm>
        <a:graphic>
          <a:graphicData uri="http://schemas.openxmlformats.org/drawingml/2006/table">
            <a:tbl>
              <a:tblPr firstRow="1" firstCol="1" bandRow="1">
                <a:tableStyleId>{F5AB1C69-6EDB-4FF4-983F-18BD219EF322}</a:tableStyleId>
              </a:tblPr>
              <a:tblGrid>
                <a:gridCol w="1485902"/>
                <a:gridCol w="1504950"/>
                <a:gridCol w="1504950"/>
                <a:gridCol w="1504950"/>
                <a:gridCol w="1504950"/>
                <a:gridCol w="1504950"/>
                <a:gridCol w="1504949"/>
              </a:tblGrid>
              <a:tr h="309960">
                <a:tc gridSpan="7">
                  <a:txBody>
                    <a:bodyPr/>
                    <a:lstStyle/>
                    <a:p>
                      <a:pPr algn="ctr">
                        <a:lnSpc>
                          <a:spcPct val="150000"/>
                        </a:lnSpc>
                      </a:pPr>
                      <a:r>
                        <a:rPr lang="en-AU" sz="1500" b="1" dirty="0">
                          <a:solidFill>
                            <a:srgbClr val="C00000"/>
                          </a:solidFill>
                          <a:effectLst/>
                        </a:rPr>
                        <a:t>ES (n=5,956)</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09960">
                <a:tc>
                  <a:txBody>
                    <a:bodyPr/>
                    <a:lstStyle/>
                    <a:p>
                      <a:pPr>
                        <a:lnSpc>
                          <a:spcPct val="150000"/>
                        </a:lnSpc>
                      </a:pPr>
                      <a:r>
                        <a:rPr lang="en-AU" sz="1500" b="1" dirty="0">
                          <a:solidFill>
                            <a:schemeClr val="tx1"/>
                          </a:solidFill>
                          <a:effectLst/>
                        </a:rPr>
                        <a:t>S</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69.70%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100.00%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0.91%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50.84%</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99.09%</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54.21%</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9960">
                <a:tc>
                  <a:txBody>
                    <a:bodyPr/>
                    <a:lstStyle/>
                    <a:p>
                      <a:pPr>
                        <a:lnSpc>
                          <a:spcPct val="150000"/>
                        </a:lnSpc>
                      </a:pPr>
                      <a:r>
                        <a:rPr lang="en-AU" sz="1500" b="1" dirty="0">
                          <a:solidFill>
                            <a:schemeClr val="tx1"/>
                          </a:solidFill>
                          <a:effectLst/>
                        </a:rPr>
                        <a:t>RS</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smtClean="0">
                          <a:solidFill>
                            <a:schemeClr val="tx1"/>
                          </a:solidFill>
                          <a:effectLst/>
                        </a:rPr>
                        <a:t>12.38%</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0.00%</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69.11%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0.37%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30.89%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201.23%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9960">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17.92%</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65.21%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0.39%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34.79%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173.12%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9960">
                <a:tc gridSpan="7">
                  <a:txBody>
                    <a:bodyPr/>
                    <a:lstStyle/>
                    <a:p>
                      <a:pPr algn="ctr">
                        <a:lnSpc>
                          <a:spcPct val="150000"/>
                        </a:lnSpc>
                      </a:pPr>
                      <a:r>
                        <a:rPr lang="en-AU" sz="1500" b="1" dirty="0">
                          <a:solidFill>
                            <a:srgbClr val="C00000"/>
                          </a:solidFill>
                          <a:effectLst/>
                        </a:rPr>
                        <a:t>FI (n=10,989)</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09960">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73.44%</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93.92%</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41.94%</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100.00%</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45.66%</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9960">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11.00%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0.00%</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67.46%</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32.54%</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203.82%</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9960">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15.56%</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54.06%</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45.94%</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171.32%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9960">
                <a:tc gridSpan="7">
                  <a:txBody>
                    <a:bodyPr/>
                    <a:lstStyle/>
                    <a:p>
                      <a:pPr algn="ctr">
                        <a:lnSpc>
                          <a:spcPct val="150000"/>
                        </a:lnSpc>
                      </a:pPr>
                      <a:r>
                        <a:rPr lang="en-AU" sz="1500" b="1" dirty="0">
                          <a:solidFill>
                            <a:srgbClr val="C00000"/>
                          </a:solidFill>
                          <a:effectLst/>
                        </a:rPr>
                        <a:t>FR (n=14,868)</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09960">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67.59%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85.85%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0.19%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43.38%</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99.81%</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53.95%</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9960">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21.26%</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54.37%</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45.63%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142.75%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9960">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11.14%</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64.49%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35.51%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199.57%</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6" name="Tabela 5"/>
          <p:cNvGraphicFramePr>
            <a:graphicFrameLocks noGrp="1"/>
          </p:cNvGraphicFramePr>
          <p:nvPr>
            <p:extLst>
              <p:ext uri="{D42A27DB-BD31-4B8C-83A1-F6EECF244321}">
                <p14:modId xmlns:p14="http://schemas.microsoft.com/office/powerpoint/2010/main" val="1502790657"/>
              </p:ext>
            </p:extLst>
          </p:nvPr>
        </p:nvGraphicFramePr>
        <p:xfrm>
          <a:off x="834666" y="5363804"/>
          <a:ext cx="10515605" cy="1371600"/>
        </p:xfrm>
        <a:graphic>
          <a:graphicData uri="http://schemas.openxmlformats.org/drawingml/2006/table">
            <a:tbl>
              <a:tblPr firstRow="1" firstCol="1" bandRow="1">
                <a:tableStyleId>{F5AB1C69-6EDB-4FF4-983F-18BD219EF322}</a:tableStyleId>
              </a:tblPr>
              <a:tblGrid>
                <a:gridCol w="1502061"/>
                <a:gridCol w="1502061"/>
                <a:gridCol w="1502061"/>
                <a:gridCol w="1502061"/>
                <a:gridCol w="1502061"/>
                <a:gridCol w="1502061"/>
                <a:gridCol w="1503239"/>
              </a:tblGrid>
              <a:tr h="0">
                <a:tc gridSpan="7">
                  <a:txBody>
                    <a:bodyPr/>
                    <a:lstStyle/>
                    <a:p>
                      <a:pPr algn="ctr">
                        <a:lnSpc>
                          <a:spcPct val="150000"/>
                        </a:lnSpc>
                      </a:pPr>
                      <a:r>
                        <a:rPr lang="en-AU" sz="1500" b="1" dirty="0">
                          <a:solidFill>
                            <a:srgbClr val="C00000"/>
                          </a:solidFill>
                          <a:effectLst/>
                        </a:rPr>
                        <a:t>GR (n=2,219)</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0">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92.82%</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100.00%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1.58%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86.71%</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98.42%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23.94%</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2.63%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0.00%</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95.09%</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0.59%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4.91%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525.05%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4.55%</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0.00%</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90.31%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0.95%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9.69%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390.46%</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Pierścień 6"/>
          <p:cNvSpPr/>
          <p:nvPr/>
        </p:nvSpPr>
        <p:spPr>
          <a:xfrm>
            <a:off x="3100150" y="3611833"/>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8" name="Pierścień 7"/>
          <p:cNvSpPr/>
          <p:nvPr/>
        </p:nvSpPr>
        <p:spPr>
          <a:xfrm>
            <a:off x="3100150" y="2259206"/>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9" name="Pierścień 8"/>
          <p:cNvSpPr/>
          <p:nvPr/>
        </p:nvSpPr>
        <p:spPr>
          <a:xfrm>
            <a:off x="3100150" y="4979982"/>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0" name="Pierścień 9"/>
          <p:cNvSpPr/>
          <p:nvPr/>
        </p:nvSpPr>
        <p:spPr>
          <a:xfrm>
            <a:off x="3111441" y="5677071"/>
            <a:ext cx="727231" cy="383822"/>
          </a:xfrm>
          <a:prstGeom prst="donut">
            <a:avLst>
              <a:gd name="adj" fmla="val 1129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1" name="Pierścień 10"/>
          <p:cNvSpPr/>
          <p:nvPr/>
        </p:nvSpPr>
        <p:spPr>
          <a:xfrm>
            <a:off x="7610063" y="5677071"/>
            <a:ext cx="727231" cy="383822"/>
          </a:xfrm>
          <a:prstGeom prst="donut">
            <a:avLst>
              <a:gd name="adj" fmla="val 1129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2" name="Pierścień 11"/>
          <p:cNvSpPr/>
          <p:nvPr/>
        </p:nvSpPr>
        <p:spPr>
          <a:xfrm>
            <a:off x="6134491" y="3611833"/>
            <a:ext cx="706574"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3" name="Pierścień 12"/>
          <p:cNvSpPr/>
          <p:nvPr/>
        </p:nvSpPr>
        <p:spPr>
          <a:xfrm>
            <a:off x="6134491" y="2267438"/>
            <a:ext cx="706574"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4" name="Pierścień 13"/>
          <p:cNvSpPr/>
          <p:nvPr/>
        </p:nvSpPr>
        <p:spPr>
          <a:xfrm>
            <a:off x="6134491" y="4979982"/>
            <a:ext cx="706574"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5" name="Pierścień 14"/>
          <p:cNvSpPr/>
          <p:nvPr/>
        </p:nvSpPr>
        <p:spPr>
          <a:xfrm>
            <a:off x="3089310" y="4631438"/>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Tree>
    <p:extLst>
      <p:ext uri="{BB962C8B-B14F-4D97-AF65-F5344CB8AC3E}">
        <p14:creationId xmlns:p14="http://schemas.microsoft.com/office/powerpoint/2010/main" val="578471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1551088386"/>
              </p:ext>
            </p:extLst>
          </p:nvPr>
        </p:nvGraphicFramePr>
        <p:xfrm>
          <a:off x="838200" y="117475"/>
          <a:ext cx="10515598" cy="1154112"/>
        </p:xfrm>
        <a:graphic>
          <a:graphicData uri="http://schemas.openxmlformats.org/drawingml/2006/table">
            <a:tbl>
              <a:tblPr firstRow="1" firstCol="1" bandRow="1">
                <a:tableStyleId>{F5AB1C69-6EDB-4FF4-983F-18BD219EF322}</a:tableStyleId>
              </a:tblPr>
              <a:tblGrid>
                <a:gridCol w="1502060"/>
                <a:gridCol w="1502060"/>
                <a:gridCol w="1502060"/>
                <a:gridCol w="1502060"/>
                <a:gridCol w="1502060"/>
                <a:gridCol w="1502060"/>
                <a:gridCol w="1503238"/>
              </a:tblGrid>
              <a:tr h="1154112">
                <a:tc>
                  <a:txBody>
                    <a:bodyPr/>
                    <a:lstStyle/>
                    <a:p>
                      <a:pPr algn="ctr">
                        <a:lnSpc>
                          <a:spcPct val="150000"/>
                        </a:lnSpc>
                      </a:pPr>
                      <a:r>
                        <a:rPr lang="en-AU" sz="1500" b="1" dirty="0">
                          <a:solidFill>
                            <a:schemeClr val="tx1"/>
                          </a:solidFill>
                          <a:effectLst/>
                        </a:rPr>
                        <a:t>Category of assets</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a:solidFill>
                            <a:schemeClr val="tx1"/>
                          </a:solidFill>
                          <a:effectLst/>
                        </a:rPr>
                        <a:t>Mean</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a:solidFill>
                            <a:schemeClr val="tx1"/>
                          </a:solidFill>
                          <a:effectLst/>
                        </a:rPr>
                        <a:t>Median</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a:solidFill>
                            <a:schemeClr val="tx1"/>
                          </a:solidFill>
                          <a:effectLst/>
                        </a:rPr>
                        <a:t>HH with </a:t>
                      </a:r>
                      <a:r>
                        <a:rPr lang="en-AU" sz="1500" b="1" u="sng">
                          <a:solidFill>
                            <a:schemeClr val="tx1"/>
                          </a:solidFill>
                          <a:effectLst/>
                        </a:rPr>
                        <a:t>no</a:t>
                      </a:r>
                      <a:r>
                        <a:rPr lang="en-AU" sz="1500" b="1">
                          <a:solidFill>
                            <a:schemeClr val="tx1"/>
                          </a:solidFill>
                          <a:effectLst/>
                        </a:rPr>
                        <a:t> assets from this category</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a:solidFill>
                            <a:schemeClr val="tx1"/>
                          </a:solidFill>
                          <a:effectLst/>
                        </a:rPr>
                        <a:t>HHs with </a:t>
                      </a:r>
                      <a:r>
                        <a:rPr lang="en-AU" sz="1500" b="1" u="sng">
                          <a:solidFill>
                            <a:schemeClr val="tx1"/>
                          </a:solidFill>
                          <a:effectLst/>
                        </a:rPr>
                        <a:t>only</a:t>
                      </a:r>
                      <a:r>
                        <a:rPr lang="en-AU" sz="1500" b="1">
                          <a:solidFill>
                            <a:schemeClr val="tx1"/>
                          </a:solidFill>
                          <a:effectLst/>
                        </a:rPr>
                        <a:t> assets from this category</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HHs with assets from this category</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Coefficient of variation</a:t>
                      </a:r>
                      <a:endParaRPr lang="pl-PL" sz="1500" b="1" dirty="0">
                        <a:solidFill>
                          <a:schemeClr val="tx1"/>
                        </a:solidFill>
                        <a:effectLst/>
                      </a:endParaRPr>
                    </a:p>
                    <a:p>
                      <a:pPr algn="ctr">
                        <a:lnSpc>
                          <a:spcPct val="150000"/>
                        </a:lnSpc>
                      </a:pPr>
                      <a:r>
                        <a:rPr lang="en-AU" sz="1500" b="1" dirty="0">
                          <a:solidFill>
                            <a:schemeClr val="tx1"/>
                          </a:solidFill>
                          <a:effectLst/>
                        </a:rPr>
                        <a:t> </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5" name="Tabela 4"/>
          <p:cNvGraphicFramePr>
            <a:graphicFrameLocks noGrp="1"/>
          </p:cNvGraphicFramePr>
          <p:nvPr>
            <p:extLst>
              <p:ext uri="{D42A27DB-BD31-4B8C-83A1-F6EECF244321}">
                <p14:modId xmlns:p14="http://schemas.microsoft.com/office/powerpoint/2010/main" val="609479587"/>
              </p:ext>
            </p:extLst>
          </p:nvPr>
        </p:nvGraphicFramePr>
        <p:xfrm>
          <a:off x="838198" y="1271586"/>
          <a:ext cx="10515598" cy="5486400"/>
        </p:xfrm>
        <a:graphic>
          <a:graphicData uri="http://schemas.openxmlformats.org/drawingml/2006/table">
            <a:tbl>
              <a:tblPr firstRow="1" firstCol="1" bandRow="1">
                <a:tableStyleId>{F5AB1C69-6EDB-4FF4-983F-18BD219EF322}</a:tableStyleId>
              </a:tblPr>
              <a:tblGrid>
                <a:gridCol w="1502060"/>
                <a:gridCol w="1502060"/>
                <a:gridCol w="1502060"/>
                <a:gridCol w="1502060"/>
                <a:gridCol w="1502060"/>
                <a:gridCol w="1502060"/>
                <a:gridCol w="1503238"/>
              </a:tblGrid>
              <a:tr h="312242">
                <a:tc gridSpan="7">
                  <a:txBody>
                    <a:bodyPr/>
                    <a:lstStyle/>
                    <a:p>
                      <a:pPr algn="ctr">
                        <a:lnSpc>
                          <a:spcPct val="150000"/>
                        </a:lnSpc>
                      </a:pPr>
                      <a:r>
                        <a:rPr lang="en-AU" sz="1500" b="1" dirty="0">
                          <a:solidFill>
                            <a:srgbClr val="C00000"/>
                          </a:solidFill>
                          <a:effectLst/>
                        </a:rPr>
                        <a:t>IT (n=6,590)</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12242">
                <a:tc>
                  <a:txBody>
                    <a:bodyPr/>
                    <a:lstStyle/>
                    <a:p>
                      <a:pPr>
                        <a:lnSpc>
                          <a:spcPct val="150000"/>
                        </a:lnSpc>
                      </a:pPr>
                      <a:r>
                        <a:rPr lang="en-AU" sz="1500" b="1" dirty="0">
                          <a:solidFill>
                            <a:schemeClr val="tx1"/>
                          </a:solidFill>
                          <a:effectLst/>
                        </a:rPr>
                        <a:t>S</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73.27%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100.00%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2.58%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57.81%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97.42%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49.36%</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242">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19.48%</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64.66%</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2.08%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35.34%</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160.82%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242">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7.25%</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82.43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0.23%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17.57%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269.58%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242">
                <a:tc gridSpan="7">
                  <a:txBody>
                    <a:bodyPr/>
                    <a:lstStyle/>
                    <a:p>
                      <a:pPr algn="ctr">
                        <a:lnSpc>
                          <a:spcPct val="150000"/>
                        </a:lnSpc>
                      </a:pPr>
                      <a:r>
                        <a:rPr lang="en-AU" sz="1500" b="1" dirty="0">
                          <a:solidFill>
                            <a:srgbClr val="C00000"/>
                          </a:solidFill>
                          <a:effectLst/>
                        </a:rPr>
                        <a:t>LU (n=936)</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12242">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66.73%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84.38%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0.21%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41.67%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99.79%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55.17%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242">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19.28%</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58.01%</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0.21%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41.99%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156.36%</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242">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13.99%</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0.00%</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62.29%</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0.00%</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37.71%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186.22%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242">
                <a:tc gridSpan="7">
                  <a:txBody>
                    <a:bodyPr/>
                    <a:lstStyle/>
                    <a:p>
                      <a:pPr algn="ctr">
                        <a:lnSpc>
                          <a:spcPct val="150000"/>
                        </a:lnSpc>
                      </a:pPr>
                      <a:r>
                        <a:rPr lang="en-AU" sz="1500" b="1" dirty="0">
                          <a:solidFill>
                            <a:srgbClr val="C00000"/>
                          </a:solidFill>
                          <a:effectLst/>
                        </a:rPr>
                        <a:t>MT (n=814)</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12242">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71.79%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98.86%</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0.12%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49.63%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99.88%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48.18%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242">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20.29%</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59.46%</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40.54%</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149.47%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242">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7.91%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75.18%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0.12%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24.82%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240.33%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242">
                <a:tc gridSpan="7">
                  <a:txBody>
                    <a:bodyPr/>
                    <a:lstStyle/>
                    <a:p>
                      <a:pPr algn="ctr">
                        <a:lnSpc>
                          <a:spcPct val="150000"/>
                        </a:lnSpc>
                      </a:pPr>
                      <a:r>
                        <a:rPr lang="en-AU" sz="1500" b="1" dirty="0">
                          <a:solidFill>
                            <a:srgbClr val="C00000"/>
                          </a:solidFill>
                          <a:effectLst/>
                        </a:rPr>
                        <a:t>NL (n=1,261)</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12242">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53.51%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50.81%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4.68%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28.95%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95.32%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73.20%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242">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37.30%</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24.91%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39.81%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4.12%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60.19%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102.95%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242">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9.19%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64.55%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0.40%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35.45%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212.35%</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Pierścień 5"/>
          <p:cNvSpPr/>
          <p:nvPr/>
        </p:nvSpPr>
        <p:spPr>
          <a:xfrm>
            <a:off x="3111439" y="3648604"/>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7" name="Pierścień 6"/>
          <p:cNvSpPr/>
          <p:nvPr/>
        </p:nvSpPr>
        <p:spPr>
          <a:xfrm>
            <a:off x="3111438" y="4691237"/>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8" name="Pierścień 7"/>
          <p:cNvSpPr/>
          <p:nvPr/>
        </p:nvSpPr>
        <p:spPr>
          <a:xfrm>
            <a:off x="3111438" y="6052870"/>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9" name="Pierścień 8"/>
          <p:cNvSpPr/>
          <p:nvPr/>
        </p:nvSpPr>
        <p:spPr>
          <a:xfrm>
            <a:off x="6111913" y="3659625"/>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0" name="Pierścień 9"/>
          <p:cNvSpPr/>
          <p:nvPr/>
        </p:nvSpPr>
        <p:spPr>
          <a:xfrm>
            <a:off x="6111913" y="4691237"/>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1" name="Pierścień 10"/>
          <p:cNvSpPr/>
          <p:nvPr/>
        </p:nvSpPr>
        <p:spPr>
          <a:xfrm>
            <a:off x="3111438" y="1938338"/>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2" name="Pierścień 11"/>
          <p:cNvSpPr/>
          <p:nvPr/>
        </p:nvSpPr>
        <p:spPr>
          <a:xfrm>
            <a:off x="6111913" y="1934281"/>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3" name="Pierścień 12"/>
          <p:cNvSpPr/>
          <p:nvPr/>
        </p:nvSpPr>
        <p:spPr>
          <a:xfrm>
            <a:off x="3105795" y="3314787"/>
            <a:ext cx="738521"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4" name="Pierścień 13"/>
          <p:cNvSpPr/>
          <p:nvPr/>
        </p:nvSpPr>
        <p:spPr>
          <a:xfrm>
            <a:off x="6111913" y="3322019"/>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Tree>
    <p:extLst>
      <p:ext uri="{BB962C8B-B14F-4D97-AF65-F5344CB8AC3E}">
        <p14:creationId xmlns:p14="http://schemas.microsoft.com/office/powerpoint/2010/main" val="297312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1123907953"/>
              </p:ext>
            </p:extLst>
          </p:nvPr>
        </p:nvGraphicFramePr>
        <p:xfrm>
          <a:off x="838200" y="117475"/>
          <a:ext cx="10515598" cy="1192212"/>
        </p:xfrm>
        <a:graphic>
          <a:graphicData uri="http://schemas.openxmlformats.org/drawingml/2006/table">
            <a:tbl>
              <a:tblPr firstRow="1" firstCol="1" bandRow="1">
                <a:tableStyleId>{F5AB1C69-6EDB-4FF4-983F-18BD219EF322}</a:tableStyleId>
              </a:tblPr>
              <a:tblGrid>
                <a:gridCol w="1502060"/>
                <a:gridCol w="1502060"/>
                <a:gridCol w="1502060"/>
                <a:gridCol w="1502060"/>
                <a:gridCol w="1502060"/>
                <a:gridCol w="1502060"/>
                <a:gridCol w="1503238"/>
              </a:tblGrid>
              <a:tr h="1192212">
                <a:tc>
                  <a:txBody>
                    <a:bodyPr/>
                    <a:lstStyle/>
                    <a:p>
                      <a:pPr algn="ctr">
                        <a:lnSpc>
                          <a:spcPct val="150000"/>
                        </a:lnSpc>
                      </a:pPr>
                      <a:r>
                        <a:rPr lang="en-AU" sz="1500" b="1" dirty="0">
                          <a:solidFill>
                            <a:schemeClr val="tx1"/>
                          </a:solidFill>
                          <a:effectLst/>
                        </a:rPr>
                        <a:t>Category of assets</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Mean</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a:solidFill>
                            <a:schemeClr val="tx1"/>
                          </a:solidFill>
                          <a:effectLst/>
                        </a:rPr>
                        <a:t>Median</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a:solidFill>
                            <a:schemeClr val="tx1"/>
                          </a:solidFill>
                          <a:effectLst/>
                        </a:rPr>
                        <a:t>HH with </a:t>
                      </a:r>
                      <a:r>
                        <a:rPr lang="en-AU" sz="1500" b="1" u="sng">
                          <a:solidFill>
                            <a:schemeClr val="tx1"/>
                          </a:solidFill>
                          <a:effectLst/>
                        </a:rPr>
                        <a:t>no</a:t>
                      </a:r>
                      <a:r>
                        <a:rPr lang="en-AU" sz="1500" b="1">
                          <a:solidFill>
                            <a:schemeClr val="tx1"/>
                          </a:solidFill>
                          <a:effectLst/>
                        </a:rPr>
                        <a:t> assets from this category</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a:solidFill>
                            <a:schemeClr val="tx1"/>
                          </a:solidFill>
                          <a:effectLst/>
                        </a:rPr>
                        <a:t>HHs with </a:t>
                      </a:r>
                      <a:r>
                        <a:rPr lang="en-AU" sz="1500" b="1" u="sng">
                          <a:solidFill>
                            <a:schemeClr val="tx1"/>
                          </a:solidFill>
                          <a:effectLst/>
                        </a:rPr>
                        <a:t>only</a:t>
                      </a:r>
                      <a:r>
                        <a:rPr lang="en-AU" sz="1500" b="1">
                          <a:solidFill>
                            <a:schemeClr val="tx1"/>
                          </a:solidFill>
                          <a:effectLst/>
                        </a:rPr>
                        <a:t> assets from this category</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a:solidFill>
                            <a:schemeClr val="tx1"/>
                          </a:solidFill>
                          <a:effectLst/>
                        </a:rPr>
                        <a:t>HHs with assets from this category</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lang="en-AU" sz="1500" b="1" dirty="0">
                          <a:solidFill>
                            <a:schemeClr val="tx1"/>
                          </a:solidFill>
                          <a:effectLst/>
                        </a:rPr>
                        <a:t>Coefficient of variation</a:t>
                      </a:r>
                      <a:endParaRPr lang="pl-PL" sz="1500" b="1" dirty="0">
                        <a:solidFill>
                          <a:schemeClr val="tx1"/>
                        </a:solidFill>
                        <a:effectLst/>
                      </a:endParaRPr>
                    </a:p>
                    <a:p>
                      <a:pPr algn="ctr">
                        <a:lnSpc>
                          <a:spcPct val="150000"/>
                        </a:lnSpc>
                      </a:pPr>
                      <a:r>
                        <a:rPr lang="en-AU" sz="1500" b="1" dirty="0">
                          <a:solidFill>
                            <a:schemeClr val="tx1"/>
                          </a:solidFill>
                          <a:effectLst/>
                        </a:rPr>
                        <a:t> </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5" name="Tabela 4"/>
          <p:cNvGraphicFramePr>
            <a:graphicFrameLocks noGrp="1"/>
          </p:cNvGraphicFramePr>
          <p:nvPr>
            <p:extLst>
              <p:ext uri="{D42A27DB-BD31-4B8C-83A1-F6EECF244321}">
                <p14:modId xmlns:p14="http://schemas.microsoft.com/office/powerpoint/2010/main" val="987576557"/>
              </p:ext>
            </p:extLst>
          </p:nvPr>
        </p:nvGraphicFramePr>
        <p:xfrm>
          <a:off x="838198" y="1309686"/>
          <a:ext cx="10515598" cy="5486400"/>
        </p:xfrm>
        <a:graphic>
          <a:graphicData uri="http://schemas.openxmlformats.org/drawingml/2006/table">
            <a:tbl>
              <a:tblPr firstRow="1" firstCol="1" bandRow="1">
                <a:tableStyleId>{F5AB1C69-6EDB-4FF4-983F-18BD219EF322}</a:tableStyleId>
              </a:tblPr>
              <a:tblGrid>
                <a:gridCol w="1502060"/>
                <a:gridCol w="1502060"/>
                <a:gridCol w="1502060"/>
                <a:gridCol w="1502060"/>
                <a:gridCol w="1502060"/>
                <a:gridCol w="1502060"/>
                <a:gridCol w="1503238"/>
              </a:tblGrid>
              <a:tr h="314623">
                <a:tc gridSpan="7">
                  <a:txBody>
                    <a:bodyPr/>
                    <a:lstStyle/>
                    <a:p>
                      <a:pPr algn="ctr">
                        <a:lnSpc>
                          <a:spcPct val="150000"/>
                        </a:lnSpc>
                      </a:pPr>
                      <a:r>
                        <a:rPr lang="en-AU" sz="1500" b="1" dirty="0">
                          <a:solidFill>
                            <a:srgbClr val="C00000"/>
                          </a:solidFill>
                          <a:effectLst/>
                        </a:rPr>
                        <a:t>PT (n=4,143)</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14623">
                <a:tc>
                  <a:txBody>
                    <a:bodyPr/>
                    <a:lstStyle/>
                    <a:p>
                      <a:pPr>
                        <a:lnSpc>
                          <a:spcPct val="150000"/>
                        </a:lnSpc>
                      </a:pPr>
                      <a:r>
                        <a:rPr lang="en-AU" sz="1500" b="1" dirty="0">
                          <a:solidFill>
                            <a:schemeClr val="tx1"/>
                          </a:solidFill>
                          <a:effectLst/>
                        </a:rPr>
                        <a:t>S</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87.26%</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100.00%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0.29%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73.57%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99.71%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30.90%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23">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6.16%</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84.31%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15.69%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305.94%</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23">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6.58%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84.38%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0.27%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15.62%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305.24%</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23">
                <a:tc gridSpan="7">
                  <a:txBody>
                    <a:bodyPr/>
                    <a:lstStyle/>
                    <a:p>
                      <a:pPr algn="ctr">
                        <a:lnSpc>
                          <a:spcPct val="150000"/>
                        </a:lnSpc>
                      </a:pPr>
                      <a:r>
                        <a:rPr lang="en-AU" sz="1500" b="1" dirty="0">
                          <a:solidFill>
                            <a:srgbClr val="C00000"/>
                          </a:solidFill>
                          <a:effectLst/>
                        </a:rPr>
                        <a:t>SI (n=300)</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14623">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70.77%</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97.95%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4.67%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48.67%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95.33%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53.79%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23">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13.79%</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72.67%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1.67%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27.33%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212.38%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23">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15.44%</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64.33%</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2.33%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35.67%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186.75%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23">
                <a:tc gridSpan="7">
                  <a:txBody>
                    <a:bodyPr/>
                    <a:lstStyle/>
                    <a:p>
                      <a:pPr algn="ctr">
                        <a:lnSpc>
                          <a:spcPct val="150000"/>
                        </a:lnSpc>
                      </a:pPr>
                      <a:r>
                        <a:rPr lang="en-AU" sz="1500" b="1" dirty="0">
                          <a:solidFill>
                            <a:srgbClr val="C00000"/>
                          </a:solidFill>
                          <a:effectLst/>
                        </a:rPr>
                        <a:t>SK (n=1910)</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14623">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84.27%</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100.00%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1.10%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69.90%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98.90%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35.10%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23">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9.42%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81.05%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0.58%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18.95%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248.50%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23">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6.31%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84.92%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0.41%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15.08%</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313.99%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23">
                <a:tc gridSpan="7">
                  <a:txBody>
                    <a:bodyPr/>
                    <a:lstStyle/>
                    <a:p>
                      <a:pPr algn="ctr">
                        <a:lnSpc>
                          <a:spcPct val="150000"/>
                        </a:lnSpc>
                      </a:pPr>
                      <a:r>
                        <a:rPr lang="en-AU" sz="1500" b="1" dirty="0">
                          <a:solidFill>
                            <a:srgbClr val="C00000"/>
                          </a:solidFill>
                          <a:effectLst/>
                        </a:rPr>
                        <a:t>EA (n=59,158)</a:t>
                      </a:r>
                      <a:endParaRPr lang="pl-PL" sz="1500" b="1" dirty="0">
                        <a:solidFill>
                          <a:srgbClr val="C00000"/>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14623">
                <a:tc>
                  <a:txBody>
                    <a:bodyPr/>
                    <a:lstStyle/>
                    <a:p>
                      <a:pPr>
                        <a:lnSpc>
                          <a:spcPct val="150000"/>
                        </a:lnSpc>
                      </a:pPr>
                      <a:r>
                        <a:rPr lang="en-AU" sz="1500" b="1">
                          <a:solidFill>
                            <a:schemeClr val="tx1"/>
                          </a:solidFill>
                          <a:effectLst/>
                        </a:rPr>
                        <a:t>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71.67%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98.92%</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1.15%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49.10%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98.85%</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49.99%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23">
                <a:tc>
                  <a:txBody>
                    <a:bodyPr/>
                    <a:lstStyle/>
                    <a:p>
                      <a:pPr>
                        <a:lnSpc>
                          <a:spcPct val="150000"/>
                        </a:lnSpc>
                      </a:pPr>
                      <a:r>
                        <a:rPr lang="en-AU" sz="1500" b="1">
                          <a:solidFill>
                            <a:schemeClr val="tx1"/>
                          </a:solidFill>
                          <a:effectLst/>
                        </a:rPr>
                        <a:t>RS</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16.53%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0.00%</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63.73%</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0.66%</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36.27%</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172.30%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23">
                <a:tc>
                  <a:txBody>
                    <a:bodyPr/>
                    <a:lstStyle/>
                    <a:p>
                      <a:pPr>
                        <a:lnSpc>
                          <a:spcPct val="150000"/>
                        </a:lnSpc>
                      </a:pPr>
                      <a:r>
                        <a:rPr lang="en-AU" sz="1500" b="1">
                          <a:solidFill>
                            <a:schemeClr val="tx1"/>
                          </a:solidFill>
                          <a:effectLst/>
                        </a:rPr>
                        <a:t>R</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11.80%</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0.00%</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67.29%</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0.29%</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a:solidFill>
                            <a:schemeClr val="tx1"/>
                          </a:solidFill>
                          <a:effectLst/>
                        </a:rPr>
                        <a:t>32.71%</a:t>
                      </a:r>
                      <a:endParaRPr lang="pl-PL" sz="15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500" b="1" dirty="0">
                          <a:solidFill>
                            <a:schemeClr val="tx1"/>
                          </a:solidFill>
                          <a:effectLst/>
                        </a:rPr>
                        <a:t>205.85%</a:t>
                      </a:r>
                      <a:endParaRPr lang="pl-PL" sz="15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Pierścień 5"/>
          <p:cNvSpPr/>
          <p:nvPr/>
        </p:nvSpPr>
        <p:spPr>
          <a:xfrm>
            <a:off x="3134016" y="3670475"/>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9" name="Pierścień 8"/>
          <p:cNvSpPr/>
          <p:nvPr/>
        </p:nvSpPr>
        <p:spPr>
          <a:xfrm>
            <a:off x="6118575" y="3687322"/>
            <a:ext cx="727233"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0" name="Pierścień 9"/>
          <p:cNvSpPr/>
          <p:nvPr/>
        </p:nvSpPr>
        <p:spPr>
          <a:xfrm>
            <a:off x="7604418" y="4387227"/>
            <a:ext cx="727231" cy="383822"/>
          </a:xfrm>
          <a:prstGeom prst="donut">
            <a:avLst>
              <a:gd name="adj" fmla="val 1129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1" name="Pierścień 10"/>
          <p:cNvSpPr/>
          <p:nvPr/>
        </p:nvSpPr>
        <p:spPr>
          <a:xfrm>
            <a:off x="3111439" y="4387227"/>
            <a:ext cx="727231" cy="383822"/>
          </a:xfrm>
          <a:prstGeom prst="donut">
            <a:avLst>
              <a:gd name="adj" fmla="val 1129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2" name="Pierścień 11"/>
          <p:cNvSpPr/>
          <p:nvPr/>
        </p:nvSpPr>
        <p:spPr>
          <a:xfrm>
            <a:off x="7604419" y="1621541"/>
            <a:ext cx="727231" cy="383822"/>
          </a:xfrm>
          <a:prstGeom prst="donut">
            <a:avLst>
              <a:gd name="adj" fmla="val 1129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3" name="Pierścień 12"/>
          <p:cNvSpPr/>
          <p:nvPr/>
        </p:nvSpPr>
        <p:spPr>
          <a:xfrm>
            <a:off x="3111440" y="1621541"/>
            <a:ext cx="727231" cy="383822"/>
          </a:xfrm>
          <a:prstGeom prst="donut">
            <a:avLst>
              <a:gd name="adj" fmla="val 1129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Tree>
    <p:extLst>
      <p:ext uri="{BB962C8B-B14F-4D97-AF65-F5344CB8AC3E}">
        <p14:creationId xmlns:p14="http://schemas.microsoft.com/office/powerpoint/2010/main" val="112229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11" grpId="0"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b="1" dirty="0" smtClean="0">
                <a:solidFill>
                  <a:srgbClr val="C00000"/>
                </a:solidFill>
              </a:rPr>
              <a:t>Similarities / </a:t>
            </a:r>
            <a:r>
              <a:rPr lang="pl-PL" b="1" dirty="0" err="1" smtClean="0">
                <a:solidFill>
                  <a:srgbClr val="C00000"/>
                </a:solidFill>
              </a:rPr>
              <a:t>dissimilarities</a:t>
            </a:r>
            <a:r>
              <a:rPr lang="pl-PL" b="1" dirty="0" smtClean="0">
                <a:solidFill>
                  <a:srgbClr val="C00000"/>
                </a:solidFill>
              </a:rPr>
              <a:t> </a:t>
            </a:r>
            <a:br>
              <a:rPr lang="pl-PL" b="1" dirty="0" smtClean="0">
                <a:solidFill>
                  <a:srgbClr val="C00000"/>
                </a:solidFill>
              </a:rPr>
            </a:br>
            <a:r>
              <a:rPr lang="pl-PL" b="1" dirty="0" smtClean="0">
                <a:solidFill>
                  <a:srgbClr val="C00000"/>
                </a:solidFill>
              </a:rPr>
              <a:t>in </a:t>
            </a:r>
            <a:r>
              <a:rPr lang="pl-PL" b="1" dirty="0" err="1" smtClean="0">
                <a:solidFill>
                  <a:srgbClr val="C00000"/>
                </a:solidFill>
              </a:rPr>
              <a:t>financial</a:t>
            </a:r>
            <a:r>
              <a:rPr lang="pl-PL" b="1" dirty="0" smtClean="0">
                <a:solidFill>
                  <a:srgbClr val="C00000"/>
                </a:solidFill>
              </a:rPr>
              <a:t> </a:t>
            </a:r>
            <a:r>
              <a:rPr lang="pl-PL" b="1" dirty="0" err="1" smtClean="0">
                <a:solidFill>
                  <a:srgbClr val="C00000"/>
                </a:solidFill>
              </a:rPr>
              <a:t>asset</a:t>
            </a:r>
            <a:r>
              <a:rPr lang="pl-PL" b="1" dirty="0" smtClean="0">
                <a:solidFill>
                  <a:srgbClr val="C00000"/>
                </a:solidFill>
              </a:rPr>
              <a:t> </a:t>
            </a:r>
            <a:r>
              <a:rPr lang="pl-PL" b="1" dirty="0" err="1" smtClean="0">
                <a:solidFill>
                  <a:srgbClr val="C00000"/>
                </a:solidFill>
              </a:rPr>
              <a:t>portfolios</a:t>
            </a:r>
            <a:r>
              <a:rPr lang="pl-PL" b="1" dirty="0" smtClean="0">
                <a:solidFill>
                  <a:srgbClr val="C00000"/>
                </a:solidFill>
              </a:rPr>
              <a:t>’ </a:t>
            </a:r>
            <a:r>
              <a:rPr lang="pl-PL" b="1" dirty="0" err="1" smtClean="0">
                <a:solidFill>
                  <a:srgbClr val="C00000"/>
                </a:solidFill>
              </a:rPr>
              <a:t>structure</a:t>
            </a:r>
            <a:r>
              <a:rPr lang="pl-PL" b="1" dirty="0" smtClean="0">
                <a:solidFill>
                  <a:srgbClr val="C00000"/>
                </a:solidFill>
              </a:rPr>
              <a:t> </a:t>
            </a:r>
            <a:endParaRPr lang="pl-PL" b="1" dirty="0">
              <a:solidFill>
                <a:srgbClr val="C00000"/>
              </a:solidFill>
            </a:endParaRPr>
          </a:p>
        </p:txBody>
      </p:sp>
      <p:sp>
        <p:nvSpPr>
          <p:cNvPr id="3" name="Symbol zastępczy zawartości 2"/>
          <p:cNvSpPr>
            <a:spLocks noGrp="1"/>
          </p:cNvSpPr>
          <p:nvPr>
            <p:ph idx="1"/>
          </p:nvPr>
        </p:nvSpPr>
        <p:spPr/>
        <p:txBody>
          <a:bodyPr/>
          <a:lstStyle/>
          <a:p>
            <a:endParaRPr lang="pl-PL" dirty="0"/>
          </a:p>
        </p:txBody>
      </p:sp>
      <p:sp>
        <p:nvSpPr>
          <p:cNvPr id="6" name="Rectangle 4"/>
          <p:cNvSpPr>
            <a:spLocks noChangeArrowheads="1"/>
          </p:cNvSpPr>
          <p:nvPr/>
        </p:nvSpPr>
        <p:spPr bwMode="auto">
          <a:xfrm>
            <a:off x="-879375" y="2057399"/>
            <a:ext cx="1992902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endParaRPr lang="pl-PL"/>
          </a:p>
        </p:txBody>
      </p:sp>
      <p:graphicFrame>
        <p:nvGraphicFramePr>
          <p:cNvPr id="7" name="Obiekt 6"/>
          <p:cNvGraphicFramePr>
            <a:graphicFrameLocks noChangeAspect="1"/>
          </p:cNvGraphicFramePr>
          <p:nvPr>
            <p:extLst>
              <p:ext uri="{D42A27DB-BD31-4B8C-83A1-F6EECF244321}">
                <p14:modId xmlns:p14="http://schemas.microsoft.com/office/powerpoint/2010/main" val="598532887"/>
              </p:ext>
            </p:extLst>
          </p:nvPr>
        </p:nvGraphicFramePr>
        <p:xfrm>
          <a:off x="1131887" y="1825625"/>
          <a:ext cx="9928226" cy="4964113"/>
        </p:xfrm>
        <a:graphic>
          <a:graphicData uri="http://schemas.openxmlformats.org/presentationml/2006/ole">
            <mc:AlternateContent xmlns:mc="http://schemas.openxmlformats.org/markup-compatibility/2006">
              <mc:Choice xmlns:v="urn:schemas-microsoft-com:vml" Requires="v">
                <p:oleObj spid="_x0000_s7228" r:id="rId3" imgW="5778500" imgH="4343400" progId="STATISTICA.Graph">
                  <p:embed/>
                </p:oleObj>
              </mc:Choice>
              <mc:Fallback>
                <p:oleObj r:id="rId3" imgW="5778500" imgH="4343400" progId="STATISTICA.Graph">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1887" y="1825625"/>
                        <a:ext cx="9928226" cy="4964113"/>
                      </a:xfrm>
                      <a:prstGeom prst="rect">
                        <a:avLst/>
                      </a:prstGeom>
                      <a:noFill/>
                    </p:spPr>
                  </p:pic>
                </p:oleObj>
              </mc:Fallback>
            </mc:AlternateContent>
          </a:graphicData>
        </a:graphic>
      </p:graphicFrame>
      <p:sp>
        <p:nvSpPr>
          <p:cNvPr id="8" name="Pierścień 7"/>
          <p:cNvSpPr/>
          <p:nvPr/>
        </p:nvSpPr>
        <p:spPr>
          <a:xfrm>
            <a:off x="1131887" y="2543502"/>
            <a:ext cx="528748" cy="903891"/>
          </a:xfrm>
          <a:prstGeom prst="donut">
            <a:avLst>
              <a:gd name="adj" fmla="val 693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9" name="Pierścień 8"/>
          <p:cNvSpPr/>
          <p:nvPr/>
        </p:nvSpPr>
        <p:spPr>
          <a:xfrm>
            <a:off x="1131887" y="3403790"/>
            <a:ext cx="528748" cy="903891"/>
          </a:xfrm>
          <a:prstGeom prst="donut">
            <a:avLst>
              <a:gd name="adj" fmla="val 693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0" name="Pierścień 9"/>
          <p:cNvSpPr/>
          <p:nvPr/>
        </p:nvSpPr>
        <p:spPr>
          <a:xfrm>
            <a:off x="1131887" y="4307681"/>
            <a:ext cx="528748" cy="1778829"/>
          </a:xfrm>
          <a:prstGeom prst="donut">
            <a:avLst>
              <a:gd name="adj" fmla="val 693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Tree>
    <p:extLst>
      <p:ext uri="{BB962C8B-B14F-4D97-AF65-F5344CB8AC3E}">
        <p14:creationId xmlns:p14="http://schemas.microsoft.com/office/powerpoint/2010/main" val="322714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en-AU" b="1" dirty="0" smtClean="0">
                <a:solidFill>
                  <a:srgbClr val="C00000"/>
                </a:solidFill>
              </a:rPr>
              <a:t>Fractional </a:t>
            </a:r>
            <a:r>
              <a:rPr lang="en-AU" b="1" dirty="0">
                <a:solidFill>
                  <a:srgbClr val="C00000"/>
                </a:solidFill>
              </a:rPr>
              <a:t>multinomial logit model</a:t>
            </a:r>
            <a:r>
              <a:rPr lang="pl-PL" b="1" dirty="0" smtClean="0">
                <a:solidFill>
                  <a:srgbClr val="C00000"/>
                </a:solidFill>
                <a:effectLst/>
              </a:rPr>
              <a:t> </a:t>
            </a:r>
            <a:br>
              <a:rPr lang="pl-PL" b="1" dirty="0" smtClean="0">
                <a:solidFill>
                  <a:srgbClr val="C00000"/>
                </a:solidFill>
                <a:effectLst/>
              </a:rPr>
            </a:br>
            <a:r>
              <a:rPr lang="pl-PL" b="1" dirty="0" smtClean="0">
                <a:solidFill>
                  <a:srgbClr val="C00000"/>
                </a:solidFill>
                <a:effectLst/>
              </a:rPr>
              <a:t>(</a:t>
            </a:r>
            <a:r>
              <a:rPr lang="pl-PL" b="1" i="1" dirty="0" smtClean="0">
                <a:solidFill>
                  <a:srgbClr val="C00000"/>
                </a:solidFill>
                <a:effectLst/>
              </a:rPr>
              <a:t>fmlogit</a:t>
            </a:r>
            <a:r>
              <a:rPr lang="pl-PL" b="1" dirty="0" smtClean="0">
                <a:solidFill>
                  <a:srgbClr val="C00000"/>
                </a:solidFill>
                <a:effectLst/>
              </a:rPr>
              <a:t>)</a:t>
            </a:r>
            <a:endParaRPr lang="pl-PL" b="1" dirty="0">
              <a:solidFill>
                <a:srgbClr val="C00000"/>
              </a:solidFill>
            </a:endParaRPr>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a:xfrm>
                <a:off x="838200" y="1836914"/>
                <a:ext cx="10515600" cy="4351338"/>
              </a:xfrm>
            </p:spPr>
            <p:txBody>
              <a:bodyPr>
                <a:normAutofit fontScale="77500" lnSpcReduction="20000"/>
              </a:bodyPr>
              <a:lstStyle/>
              <a:p>
                <a:pPr marL="0" lvl="0" indent="0">
                  <a:lnSpc>
                    <a:spcPct val="100000"/>
                  </a:lnSpc>
                  <a:spcBef>
                    <a:spcPts val="0"/>
                  </a:spcBef>
                  <a:buNone/>
                </a:pPr>
                <a:r>
                  <a:rPr lang="en-US" dirty="0"/>
                  <a:t>Following </a:t>
                </a:r>
                <a:r>
                  <a:rPr lang="en-US" dirty="0" err="1"/>
                  <a:t>Mullahy</a:t>
                </a:r>
                <a:r>
                  <a:rPr lang="en-US" dirty="0"/>
                  <a:t> (2011) and </a:t>
                </a:r>
                <a:r>
                  <a:rPr lang="en-AU" dirty="0" err="1"/>
                  <a:t>Murteira</a:t>
                </a:r>
                <a:r>
                  <a:rPr lang="en-AU" dirty="0"/>
                  <a:t> and </a:t>
                </a:r>
                <a:r>
                  <a:rPr lang="en-AU" dirty="0" err="1"/>
                  <a:t>Ramalho</a:t>
                </a:r>
                <a:r>
                  <a:rPr lang="en-AU" dirty="0"/>
                  <a:t> (2013</a:t>
                </a:r>
                <a:r>
                  <a:rPr lang="en-AU" dirty="0" smtClean="0"/>
                  <a:t>):</a:t>
                </a:r>
                <a:endParaRPr lang="en-AU" i="1" dirty="0" smtClean="0">
                  <a:latin typeface="Cambria Math" charset="0"/>
                </a:endParaRPr>
              </a:p>
              <a:p>
                <a:pPr marL="0" lvl="0" indent="0">
                  <a:lnSpc>
                    <a:spcPct val="100000"/>
                  </a:lnSpc>
                  <a:spcBef>
                    <a:spcPts val="0"/>
                  </a:spcBef>
                  <a:buNone/>
                </a:pPr>
                <a:endParaRPr lang="pl-PL" i="1" dirty="0" smtClean="0">
                  <a:latin typeface="Cambria Math" charset="0"/>
                </a:endParaRPr>
              </a:p>
              <a:p>
                <a:pPr marL="0" lvl="0" indent="0">
                  <a:lnSpc>
                    <a:spcPct val="100000"/>
                  </a:lnSpc>
                  <a:spcBef>
                    <a:spcPts val="0"/>
                  </a:spcBef>
                  <a:buNone/>
                </a:pPr>
                <a14:m>
                  <m:oMath xmlns:m="http://schemas.openxmlformats.org/officeDocument/2006/math">
                    <m:r>
                      <a:rPr lang="en-AU" i="1">
                        <a:latin typeface="Cambria Math" charset="0"/>
                      </a:rPr>
                      <m:t>𝐸</m:t>
                    </m:r>
                    <m:r>
                      <a:rPr lang="en-AU" i="1">
                        <a:latin typeface="Cambria Math" charset="0"/>
                      </a:rPr>
                      <m:t>[</m:t>
                    </m:r>
                    <m:sSub>
                      <m:sSubPr>
                        <m:ctrlPr>
                          <a:rPr lang="pl-PL" i="1">
                            <a:latin typeface="Cambria Math"/>
                          </a:rPr>
                        </m:ctrlPr>
                      </m:sSubPr>
                      <m:e>
                        <m:r>
                          <a:rPr lang="en-AU" i="1">
                            <a:latin typeface="Cambria Math" charset="0"/>
                          </a:rPr>
                          <m:t>𝑦</m:t>
                        </m:r>
                      </m:e>
                      <m:sub>
                        <m:r>
                          <a:rPr lang="en-AU" i="1">
                            <a:latin typeface="Cambria Math" charset="0"/>
                          </a:rPr>
                          <m:t>𝑖𝑗</m:t>
                        </m:r>
                      </m:sub>
                    </m:sSub>
                    <m:r>
                      <a:rPr lang="en-AU" i="1">
                        <a:latin typeface="Cambria Math" charset="0"/>
                      </a:rPr>
                      <m:t>|</m:t>
                    </m:r>
                    <m:sSub>
                      <m:sSubPr>
                        <m:ctrlPr>
                          <a:rPr lang="pl-PL" i="1">
                            <a:latin typeface="Cambria Math"/>
                          </a:rPr>
                        </m:ctrlPr>
                      </m:sSubPr>
                      <m:e>
                        <m:r>
                          <a:rPr lang="en-AU" i="1">
                            <a:latin typeface="Cambria Math" charset="0"/>
                          </a:rPr>
                          <m:t>𝑥</m:t>
                        </m:r>
                      </m:e>
                      <m:sub>
                        <m:r>
                          <a:rPr lang="en-AU" i="1">
                            <a:latin typeface="Cambria Math" charset="0"/>
                          </a:rPr>
                          <m:t>𝑖</m:t>
                        </m:r>
                      </m:sub>
                    </m:sSub>
                    <m:r>
                      <a:rPr lang="en-AU" i="1">
                        <a:latin typeface="Cambria Math" charset="0"/>
                      </a:rPr>
                      <m:t>]=</m:t>
                    </m:r>
                    <m:r>
                      <m:rPr>
                        <m:sty m:val="p"/>
                      </m:rPr>
                      <a:rPr lang="en-AU">
                        <a:latin typeface="Cambria Math" charset="0"/>
                      </a:rPr>
                      <m:t>Λ</m:t>
                    </m:r>
                    <m:d>
                      <m:dPr>
                        <m:ctrlPr>
                          <a:rPr lang="pl-PL" i="1">
                            <a:latin typeface="Cambria Math"/>
                          </a:rPr>
                        </m:ctrlPr>
                      </m:dPr>
                      <m:e>
                        <m:sSub>
                          <m:sSubPr>
                            <m:ctrlPr>
                              <a:rPr lang="pl-PL" i="1">
                                <a:latin typeface="Cambria Math"/>
                              </a:rPr>
                            </m:ctrlPr>
                          </m:sSubPr>
                          <m:e>
                            <m:r>
                              <a:rPr lang="en-AU" i="1">
                                <a:latin typeface="Cambria Math" charset="0"/>
                              </a:rPr>
                              <m:t>𝑥</m:t>
                            </m:r>
                          </m:e>
                          <m:sub>
                            <m:r>
                              <a:rPr lang="en-AU" i="1">
                                <a:latin typeface="Cambria Math" charset="0"/>
                              </a:rPr>
                              <m:t>𝑖</m:t>
                            </m:r>
                          </m:sub>
                        </m:sSub>
                        <m:sSub>
                          <m:sSubPr>
                            <m:ctrlPr>
                              <a:rPr lang="pl-PL" i="1">
                                <a:latin typeface="Cambria Math"/>
                              </a:rPr>
                            </m:ctrlPr>
                          </m:sSubPr>
                          <m:e>
                            <m:r>
                              <a:rPr lang="en-AU" i="1">
                                <a:latin typeface="Cambria Math" charset="0"/>
                              </a:rPr>
                              <m:t>𝛽</m:t>
                            </m:r>
                          </m:e>
                          <m:sub>
                            <m:r>
                              <a:rPr lang="en-AU" i="1">
                                <a:latin typeface="Cambria Math" charset="0"/>
                              </a:rPr>
                              <m:t>𝑗</m:t>
                            </m:r>
                          </m:sub>
                        </m:sSub>
                      </m:e>
                    </m:d>
                    <m:r>
                      <a:rPr lang="en-AU" i="1">
                        <a:latin typeface="Cambria Math" charset="0"/>
                      </a:rPr>
                      <m:t>= </m:t>
                    </m:r>
                    <m:f>
                      <m:fPr>
                        <m:ctrlPr>
                          <a:rPr lang="pl-PL" i="1">
                            <a:latin typeface="Cambria Math"/>
                          </a:rPr>
                        </m:ctrlPr>
                      </m:fPr>
                      <m:num>
                        <m:r>
                          <m:rPr>
                            <m:sty m:val="p"/>
                          </m:rPr>
                          <a:rPr lang="en-AU">
                            <a:latin typeface="Cambria Math" charset="0"/>
                          </a:rPr>
                          <m:t>exp</m:t>
                        </m:r>
                        <m:r>
                          <a:rPr lang="en-AU">
                            <a:latin typeface="Cambria Math" charset="0"/>
                          </a:rPr>
                          <m:t>⁡</m:t>
                        </m:r>
                        <m:r>
                          <a:rPr lang="en-AU" i="1">
                            <a:latin typeface="Cambria Math" charset="0"/>
                          </a:rPr>
                          <m:t>(</m:t>
                        </m:r>
                        <m:sSub>
                          <m:sSubPr>
                            <m:ctrlPr>
                              <a:rPr lang="pl-PL" i="1">
                                <a:latin typeface="Cambria Math"/>
                              </a:rPr>
                            </m:ctrlPr>
                          </m:sSubPr>
                          <m:e>
                            <m:r>
                              <a:rPr lang="en-AU" i="1">
                                <a:latin typeface="Cambria Math" charset="0"/>
                              </a:rPr>
                              <m:t>𝑥</m:t>
                            </m:r>
                          </m:e>
                          <m:sub>
                            <m:r>
                              <a:rPr lang="en-AU" i="1">
                                <a:latin typeface="Cambria Math" charset="0"/>
                              </a:rPr>
                              <m:t>𝑖</m:t>
                            </m:r>
                          </m:sub>
                        </m:sSub>
                        <m:sSub>
                          <m:sSubPr>
                            <m:ctrlPr>
                              <a:rPr lang="pl-PL" i="1">
                                <a:latin typeface="Cambria Math"/>
                              </a:rPr>
                            </m:ctrlPr>
                          </m:sSubPr>
                          <m:e>
                            <m:r>
                              <a:rPr lang="en-AU" i="1">
                                <a:latin typeface="Cambria Math" charset="0"/>
                              </a:rPr>
                              <m:t>𝛽</m:t>
                            </m:r>
                          </m:e>
                          <m:sub>
                            <m:r>
                              <a:rPr lang="en-AU" i="1">
                                <a:latin typeface="Cambria Math" charset="0"/>
                              </a:rPr>
                              <m:t>𝑗</m:t>
                            </m:r>
                          </m:sub>
                        </m:sSub>
                        <m:r>
                          <a:rPr lang="en-AU" i="1">
                            <a:latin typeface="Cambria Math" charset="0"/>
                          </a:rPr>
                          <m:t>)</m:t>
                        </m:r>
                      </m:num>
                      <m:den>
                        <m:r>
                          <a:rPr lang="en-AU" i="1">
                            <a:latin typeface="Cambria Math" charset="0"/>
                          </a:rPr>
                          <m:t>[</m:t>
                        </m:r>
                        <m:nary>
                          <m:naryPr>
                            <m:chr m:val="∑"/>
                            <m:limLoc m:val="undOvr"/>
                            <m:ctrlPr>
                              <a:rPr lang="pl-PL" i="1">
                                <a:latin typeface="Cambria Math"/>
                              </a:rPr>
                            </m:ctrlPr>
                          </m:naryPr>
                          <m:sub>
                            <m:r>
                              <a:rPr lang="en-AU" i="1">
                                <a:latin typeface="Cambria Math" charset="0"/>
                              </a:rPr>
                              <m:t>h</m:t>
                            </m:r>
                            <m:r>
                              <a:rPr lang="en-AU" i="1">
                                <a:latin typeface="Cambria Math" charset="0"/>
                              </a:rPr>
                              <m:t>=1</m:t>
                            </m:r>
                          </m:sub>
                          <m:sup>
                            <m:r>
                              <a:rPr lang="en-AU" i="1">
                                <a:latin typeface="Cambria Math" charset="0"/>
                              </a:rPr>
                              <m:t>𝐽</m:t>
                            </m:r>
                          </m:sup>
                          <m:e>
                            <m:r>
                              <m:rPr>
                                <m:sty m:val="p"/>
                              </m:rPr>
                              <a:rPr lang="en-AU">
                                <a:latin typeface="Cambria Math" charset="0"/>
                              </a:rPr>
                              <m:t>exp</m:t>
                            </m:r>
                            <m:r>
                              <a:rPr lang="en-AU">
                                <a:latin typeface="Cambria Math" charset="0"/>
                              </a:rPr>
                              <m:t>⁡</m:t>
                            </m:r>
                            <m:r>
                              <a:rPr lang="en-AU" i="1">
                                <a:latin typeface="Cambria Math" charset="0"/>
                              </a:rPr>
                              <m:t>(</m:t>
                            </m:r>
                            <m:sSub>
                              <m:sSubPr>
                                <m:ctrlPr>
                                  <a:rPr lang="pl-PL" i="1">
                                    <a:latin typeface="Cambria Math"/>
                                  </a:rPr>
                                </m:ctrlPr>
                              </m:sSubPr>
                              <m:e>
                                <m:r>
                                  <a:rPr lang="en-AU" i="1">
                                    <a:latin typeface="Cambria Math" charset="0"/>
                                  </a:rPr>
                                  <m:t>𝑥</m:t>
                                </m:r>
                              </m:e>
                              <m:sub>
                                <m:r>
                                  <a:rPr lang="en-AU" i="1">
                                    <a:latin typeface="Cambria Math" charset="0"/>
                                  </a:rPr>
                                  <m:t>𝑖</m:t>
                                </m:r>
                              </m:sub>
                            </m:sSub>
                            <m:sSub>
                              <m:sSubPr>
                                <m:ctrlPr>
                                  <a:rPr lang="pl-PL" i="1">
                                    <a:latin typeface="Cambria Math"/>
                                  </a:rPr>
                                </m:ctrlPr>
                              </m:sSubPr>
                              <m:e>
                                <m:r>
                                  <a:rPr lang="en-AU" i="1">
                                    <a:latin typeface="Cambria Math" charset="0"/>
                                  </a:rPr>
                                  <m:t>𝛽</m:t>
                                </m:r>
                              </m:e>
                              <m:sub>
                                <m:r>
                                  <a:rPr lang="en-AU" i="1">
                                    <a:latin typeface="Cambria Math" charset="0"/>
                                  </a:rPr>
                                  <m:t>h</m:t>
                                </m:r>
                              </m:sub>
                            </m:sSub>
                            <m:r>
                              <a:rPr lang="en-AU" i="1">
                                <a:latin typeface="Cambria Math" charset="0"/>
                              </a:rPr>
                              <m:t>)]</m:t>
                            </m:r>
                          </m:e>
                        </m:nary>
                      </m:den>
                    </m:f>
                  </m:oMath>
                </a14:m>
                <a:r>
                  <a:rPr lang="pl-PL" dirty="0">
                    <a:effectLst/>
                  </a:rPr>
                  <a:t> </a:t>
                </a:r>
                <a:endParaRPr lang="pl-PL" dirty="0"/>
              </a:p>
              <a:p>
                <a:pPr marL="0" lvl="0" indent="0">
                  <a:lnSpc>
                    <a:spcPct val="100000"/>
                  </a:lnSpc>
                  <a:spcBef>
                    <a:spcPts val="0"/>
                  </a:spcBef>
                  <a:buNone/>
                </a:pPr>
                <a:endParaRPr lang="pl-PL" dirty="0"/>
              </a:p>
              <a:p>
                <a:pPr marL="0" indent="0">
                  <a:buNone/>
                </a:pPr>
                <a:r>
                  <a:rPr lang="en-AU" dirty="0" smtClean="0"/>
                  <a:t>where:</a:t>
                </a:r>
                <a:endParaRPr lang="pl-PL" dirty="0"/>
              </a:p>
              <a:p>
                <a:pPr marL="0" indent="0">
                  <a:buNone/>
                </a:pPr>
                <a:r>
                  <a:rPr lang="en-AU" i="1" dirty="0" err="1" smtClean="0"/>
                  <a:t>y</a:t>
                </a:r>
                <a:r>
                  <a:rPr lang="en-AU" i="1" baseline="-25000" dirty="0" err="1" smtClean="0"/>
                  <a:t>ij</a:t>
                </a:r>
                <a:r>
                  <a:rPr lang="en-AU" i="1" dirty="0" smtClean="0"/>
                  <a:t> </a:t>
                </a:r>
                <a:r>
                  <a:rPr lang="en-AU" dirty="0"/>
                  <a:t>- </a:t>
                </a:r>
                <a:r>
                  <a:rPr lang="en-AU" i="1" dirty="0"/>
                  <a:t>j-</a:t>
                </a:r>
                <a:r>
                  <a:rPr lang="en-AU" dirty="0" err="1"/>
                  <a:t>th</a:t>
                </a:r>
                <a:r>
                  <a:rPr lang="en-AU" dirty="0"/>
                  <a:t> asset held by the </a:t>
                </a:r>
                <a:r>
                  <a:rPr lang="en-AU" i="1" dirty="0" err="1"/>
                  <a:t>i-</a:t>
                </a:r>
                <a:r>
                  <a:rPr lang="en-AU" dirty="0" err="1"/>
                  <a:t>th</a:t>
                </a:r>
                <a:r>
                  <a:rPr lang="en-AU" dirty="0"/>
                  <a:t> individual (</a:t>
                </a:r>
                <a:r>
                  <a:rPr lang="en-AU" i="1" dirty="0"/>
                  <a:t>j</a:t>
                </a:r>
                <a:r>
                  <a:rPr lang="en-AU" dirty="0"/>
                  <a:t>=1...J) ; </a:t>
                </a:r>
                <a:endParaRPr lang="en-AU" dirty="0" smtClean="0"/>
              </a:p>
              <a:p>
                <a:pPr marL="0" indent="0">
                  <a:buNone/>
                </a:pPr>
                <a:r>
                  <a:rPr lang="en-AU" i="1" dirty="0" smtClean="0"/>
                  <a:t>x</a:t>
                </a:r>
                <a:r>
                  <a:rPr lang="en-AU" i="1" baseline="-25000" dirty="0" smtClean="0"/>
                  <a:t>i</a:t>
                </a:r>
                <a:r>
                  <a:rPr lang="en-AU" dirty="0" smtClean="0"/>
                  <a:t> </a:t>
                </a:r>
                <a:r>
                  <a:rPr lang="en-AU" dirty="0"/>
                  <a:t>– financial asset portfolio of the </a:t>
                </a:r>
                <a:r>
                  <a:rPr lang="en-AU" i="1" dirty="0" err="1"/>
                  <a:t>i-</a:t>
                </a:r>
                <a:r>
                  <a:rPr lang="en-AU" dirty="0" err="1"/>
                  <a:t>th</a:t>
                </a:r>
                <a:r>
                  <a:rPr lang="en-AU" dirty="0"/>
                  <a:t> individual; </a:t>
                </a:r>
                <a:r>
                  <a:rPr lang="en-AU" i="1" dirty="0" smtClean="0">
                    <a:sym typeface="Symbol" charset="2"/>
                  </a:rPr>
                  <a:t></a:t>
                </a:r>
              </a:p>
              <a:p>
                <a:pPr marL="0" indent="0">
                  <a:buNone/>
                </a:pPr>
                <a14:m>
                  <m:oMath xmlns:m="http://schemas.openxmlformats.org/officeDocument/2006/math">
                    <m:r>
                      <a:rPr lang="en-AU" b="0" i="1" dirty="0" smtClean="0">
                        <a:solidFill>
                          <a:schemeClr val="tx1"/>
                        </a:solidFill>
                        <a:latin typeface="Cambria Math" charset="0"/>
                        <a:ea typeface="Cambria Math" charset="0"/>
                        <a:cs typeface="Cambria Math" charset="0"/>
                        <a:sym typeface="Symbol" charset="2"/>
                      </a:rPr>
                      <m:t>𝛽</m:t>
                    </m:r>
                  </m:oMath>
                </a14:m>
                <a:r>
                  <a:rPr lang="en-AU" dirty="0" smtClean="0"/>
                  <a:t> </a:t>
                </a:r>
                <a:r>
                  <a:rPr lang="en-AU" dirty="0"/>
                  <a:t>- vector of regression coefficients. </a:t>
                </a:r>
                <a:endParaRPr lang="en-AU" dirty="0" smtClean="0"/>
              </a:p>
              <a:p>
                <a:pPr marL="0" indent="0">
                  <a:buNone/>
                </a:pPr>
                <a:endParaRPr lang="en-AU" dirty="0">
                  <a:effectLst/>
                </a:endParaRPr>
              </a:p>
              <a:p>
                <a:pPr marL="0" indent="0">
                  <a:buNone/>
                </a:pPr>
                <a:r>
                  <a:rPr lang="en-AU" dirty="0" smtClean="0"/>
                  <a:t>Independent variables: NW, TRA, TFA, T_LIAB</a:t>
                </a:r>
              </a:p>
              <a:p>
                <a:pPr marL="0" indent="0">
                  <a:buNone/>
                </a:pPr>
                <a:r>
                  <a:rPr lang="en-AU" dirty="0" smtClean="0">
                    <a:effectLst/>
                  </a:rPr>
                  <a:t>Version I: NW,</a:t>
                </a:r>
              </a:p>
              <a:p>
                <a:pPr marL="0" indent="0">
                  <a:buNone/>
                </a:pPr>
                <a:r>
                  <a:rPr lang="en-AU" dirty="0" smtClean="0"/>
                  <a:t>Version II</a:t>
                </a:r>
                <a:r>
                  <a:rPr lang="en-AU" dirty="0"/>
                  <a:t>: TRA, TFA, T_LIAB</a:t>
                </a:r>
              </a:p>
              <a:p>
                <a:pPr marL="0" indent="0">
                  <a:buNone/>
                </a:pPr>
                <a:endParaRPr lang="pl-PL" dirty="0" smtClean="0">
                  <a:effectLst/>
                </a:endParaRPr>
              </a:p>
              <a:p>
                <a:pPr marL="0" lvl="0" indent="0">
                  <a:lnSpc>
                    <a:spcPct val="100000"/>
                  </a:lnSpc>
                  <a:spcBef>
                    <a:spcPts val="0"/>
                  </a:spcBef>
                  <a:buNone/>
                </a:pPr>
                <a:endParaRPr lang="pl-PL" dirty="0"/>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xfrm>
                <a:off x="838200" y="1836914"/>
                <a:ext cx="10515600" cy="4351338"/>
              </a:xfrm>
              <a:blipFill rotWithShape="0">
                <a:blip r:embed="rId2"/>
                <a:stretch>
                  <a:fillRect l="-754" t="-2241" b="-1821"/>
                </a:stretch>
              </a:blipFill>
            </p:spPr>
            <p:txBody>
              <a:bodyPr/>
              <a:lstStyle/>
              <a:p>
                <a:r>
                  <a:rPr lang="pl-PL">
                    <a:noFill/>
                  </a:rPr>
                  <a:t> </a:t>
                </a:r>
              </a:p>
            </p:txBody>
          </p:sp>
        </mc:Fallback>
      </mc:AlternateContent>
    </p:spTree>
    <p:extLst>
      <p:ext uri="{BB962C8B-B14F-4D97-AF65-F5344CB8AC3E}">
        <p14:creationId xmlns:p14="http://schemas.microsoft.com/office/powerpoint/2010/main" val="8606525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33350" y="365125"/>
            <a:ext cx="11906250" cy="1325563"/>
          </a:xfrm>
        </p:spPr>
        <p:txBody>
          <a:bodyPr>
            <a:normAutofit fontScale="90000"/>
          </a:bodyPr>
          <a:lstStyle/>
          <a:p>
            <a:pPr algn="ctr"/>
            <a:r>
              <a:rPr lang="en-AU" b="1" dirty="0" smtClean="0">
                <a:solidFill>
                  <a:srgbClr val="C00000"/>
                </a:solidFill>
              </a:rPr>
              <a:t>Transformation </a:t>
            </a:r>
            <a:r>
              <a:rPr lang="en-AU" b="1" dirty="0">
                <a:solidFill>
                  <a:srgbClr val="C00000"/>
                </a:solidFill>
              </a:rPr>
              <a:t>of </a:t>
            </a:r>
            <a:r>
              <a:rPr lang="en-AU" b="1" dirty="0" smtClean="0">
                <a:solidFill>
                  <a:srgbClr val="C00000"/>
                </a:solidFill>
              </a:rPr>
              <a:t>TFA</a:t>
            </a:r>
            <a:r>
              <a:rPr lang="en-AU" b="1" dirty="0">
                <a:solidFill>
                  <a:srgbClr val="C00000"/>
                </a:solidFill>
              </a:rPr>
              <a:t>, TRA, T_LIAB and NW </a:t>
            </a:r>
            <a:r>
              <a:rPr lang="en-AU" b="1" dirty="0" smtClean="0">
                <a:solidFill>
                  <a:srgbClr val="C00000"/>
                </a:solidFill>
              </a:rPr>
              <a:t>into dummies </a:t>
            </a:r>
            <a:r>
              <a:rPr lang="en-AU" b="1" dirty="0">
                <a:solidFill>
                  <a:srgbClr val="C00000"/>
                </a:solidFill>
              </a:rPr>
              <a:t>denoting the affiliation of a </a:t>
            </a:r>
            <a:r>
              <a:rPr lang="en-AU" b="1" dirty="0" smtClean="0">
                <a:solidFill>
                  <a:srgbClr val="C00000"/>
                </a:solidFill>
              </a:rPr>
              <a:t>HH </a:t>
            </a:r>
            <a:br>
              <a:rPr lang="en-AU" b="1" dirty="0" smtClean="0">
                <a:solidFill>
                  <a:srgbClr val="C00000"/>
                </a:solidFill>
              </a:rPr>
            </a:br>
            <a:r>
              <a:rPr lang="en-AU" b="1" dirty="0" smtClean="0">
                <a:solidFill>
                  <a:srgbClr val="C00000"/>
                </a:solidFill>
              </a:rPr>
              <a:t>to </a:t>
            </a:r>
            <a:r>
              <a:rPr lang="en-AU" b="1" dirty="0">
                <a:solidFill>
                  <a:srgbClr val="C00000"/>
                </a:solidFill>
              </a:rPr>
              <a:t>one of the following classes</a:t>
            </a:r>
            <a:endParaRPr lang="pl-PL" b="1" dirty="0">
              <a:solidFill>
                <a:srgbClr val="C00000"/>
              </a:solidFill>
            </a:endParaRPr>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p:txBody>
              <a:bodyPr>
                <a:normAutofit fontScale="85000" lnSpcReduction="20000"/>
              </a:bodyPr>
              <a:lstStyle/>
              <a:p>
                <a:pPr lvl="0"/>
                <a:endParaRPr lang="pl-PL" dirty="0" smtClean="0"/>
              </a:p>
              <a:p>
                <a:pPr marL="0" lvl="0" indent="0">
                  <a:buNone/>
                </a:pPr>
                <a:endParaRPr lang="pl-PL" dirty="0"/>
              </a:p>
              <a:p>
                <a:pPr marL="514350" lvl="0" indent="-514350">
                  <a:buFont typeface="+mj-lt"/>
                  <a:buAutoNum type="arabicPeriod"/>
                </a:pPr>
                <a:r>
                  <a:rPr lang="en-AU" dirty="0" smtClean="0"/>
                  <a:t>the </a:t>
                </a:r>
                <a:r>
                  <a:rPr lang="en-AU" dirty="0"/>
                  <a:t>lowest range of the variable</a:t>
                </a:r>
                <a:r>
                  <a:rPr lang="en-US" dirty="0"/>
                  <a:t>’</a:t>
                </a:r>
                <a:r>
                  <a:rPr lang="en-AU" dirty="0"/>
                  <a:t>s value:  </a:t>
                </a:r>
                <a14:m>
                  <m:oMath xmlns:m="http://schemas.openxmlformats.org/officeDocument/2006/math">
                    <m:r>
                      <a:rPr lang="en-AU" i="1">
                        <a:latin typeface="Cambria Math" charset="0"/>
                      </a:rPr>
                      <m:t>𝑥</m:t>
                    </m:r>
                    <m:r>
                      <a:rPr lang="en-AU" i="1">
                        <a:latin typeface="Cambria Math" charset="0"/>
                      </a:rPr>
                      <m:t>&lt;50% </m:t>
                    </m:r>
                    <m:bar>
                      <m:barPr>
                        <m:pos m:val="top"/>
                        <m:ctrlPr>
                          <a:rPr lang="pl-PL" i="1">
                            <a:latin typeface="Cambria Math"/>
                          </a:rPr>
                        </m:ctrlPr>
                      </m:barPr>
                      <m:e>
                        <m:r>
                          <a:rPr lang="en-AU" i="1">
                            <a:latin typeface="Cambria Math" charset="0"/>
                          </a:rPr>
                          <m:t>𝑥</m:t>
                        </m:r>
                      </m:e>
                    </m:bar>
                    <m:r>
                      <a:rPr lang="pl-PL" b="0" i="0" smtClean="0">
                        <a:latin typeface="Cambria Math" charset="0"/>
                      </a:rPr>
                      <m:t>.</m:t>
                    </m:r>
                  </m:oMath>
                </a14:m>
                <a:endParaRPr lang="pl-PL" dirty="0"/>
              </a:p>
              <a:p>
                <a:pPr marL="514350" lvl="0" indent="-514350">
                  <a:buFont typeface="+mj-lt"/>
                  <a:buAutoNum type="arabicPeriod"/>
                </a:pPr>
                <a:endParaRPr lang="en-AU" dirty="0" smtClean="0"/>
              </a:p>
              <a:p>
                <a:pPr marL="514350" lvl="0" indent="-514350">
                  <a:buFont typeface="+mj-lt"/>
                  <a:buAutoNum type="arabicPeriod"/>
                </a:pPr>
                <a:r>
                  <a:rPr lang="en-AU" dirty="0" smtClean="0"/>
                  <a:t>low </a:t>
                </a:r>
                <a:r>
                  <a:rPr lang="en-AU" dirty="0"/>
                  <a:t>range of the variable</a:t>
                </a:r>
                <a:r>
                  <a:rPr lang="en-US" dirty="0"/>
                  <a:t>’</a:t>
                </a:r>
                <a:r>
                  <a:rPr lang="en-AU" dirty="0"/>
                  <a:t>s value:  </a:t>
                </a:r>
                <a14:m>
                  <m:oMath xmlns:m="http://schemas.openxmlformats.org/officeDocument/2006/math">
                    <m:r>
                      <a:rPr lang="en-AU" i="1">
                        <a:latin typeface="Cambria Math" charset="0"/>
                      </a:rPr>
                      <m:t>50% </m:t>
                    </m:r>
                    <m:bar>
                      <m:barPr>
                        <m:pos m:val="top"/>
                        <m:ctrlPr>
                          <a:rPr lang="pl-PL" i="1">
                            <a:latin typeface="Cambria Math"/>
                          </a:rPr>
                        </m:ctrlPr>
                      </m:barPr>
                      <m:e>
                        <m:r>
                          <a:rPr lang="en-AU" i="1">
                            <a:latin typeface="Cambria Math" charset="0"/>
                          </a:rPr>
                          <m:t>𝑥</m:t>
                        </m:r>
                      </m:e>
                    </m:bar>
                    <m:r>
                      <a:rPr lang="en-AU" i="1">
                        <a:latin typeface="Cambria Math" charset="0"/>
                      </a:rPr>
                      <m:t> ≤</m:t>
                    </m:r>
                    <m:r>
                      <a:rPr lang="en-AU" i="1">
                        <a:latin typeface="Cambria Math" charset="0"/>
                      </a:rPr>
                      <m:t>𝑥</m:t>
                    </m:r>
                    <m:r>
                      <a:rPr lang="en-AU" i="1">
                        <a:latin typeface="Cambria Math" charset="0"/>
                      </a:rPr>
                      <m:t>&lt;100% </m:t>
                    </m:r>
                    <m:bar>
                      <m:barPr>
                        <m:pos m:val="top"/>
                        <m:ctrlPr>
                          <a:rPr lang="pl-PL" i="1">
                            <a:latin typeface="Cambria Math"/>
                          </a:rPr>
                        </m:ctrlPr>
                      </m:barPr>
                      <m:e>
                        <m:r>
                          <a:rPr lang="en-AU" i="1">
                            <a:latin typeface="Cambria Math" charset="0"/>
                          </a:rPr>
                          <m:t>𝑥</m:t>
                        </m:r>
                      </m:e>
                    </m:bar>
                    <m:r>
                      <a:rPr lang="pl-PL" b="0" i="0" smtClean="0">
                        <a:latin typeface="Cambria Math" charset="0"/>
                      </a:rPr>
                      <m:t>.</m:t>
                    </m:r>
                  </m:oMath>
                </a14:m>
                <a:endParaRPr lang="pl-PL" dirty="0"/>
              </a:p>
              <a:p>
                <a:pPr marL="514350" lvl="0" indent="-514350">
                  <a:buFont typeface="+mj-lt"/>
                  <a:buAutoNum type="arabicPeriod"/>
                </a:pPr>
                <a:endParaRPr lang="en-AU" dirty="0" smtClean="0"/>
              </a:p>
              <a:p>
                <a:pPr marL="514350" lvl="0" indent="-514350">
                  <a:buFont typeface="+mj-lt"/>
                  <a:buAutoNum type="arabicPeriod"/>
                </a:pPr>
                <a:r>
                  <a:rPr lang="en-AU" dirty="0" smtClean="0"/>
                  <a:t>medium </a:t>
                </a:r>
                <a:r>
                  <a:rPr lang="en-AU" dirty="0"/>
                  <a:t>range of the variable</a:t>
                </a:r>
                <a:r>
                  <a:rPr lang="en-US" dirty="0"/>
                  <a:t>’</a:t>
                </a:r>
                <a:r>
                  <a:rPr lang="en-AU" dirty="0"/>
                  <a:t>s value:  </a:t>
                </a:r>
                <a14:m>
                  <m:oMath xmlns:m="http://schemas.openxmlformats.org/officeDocument/2006/math">
                    <m:r>
                      <a:rPr lang="en-AU" i="1">
                        <a:latin typeface="Cambria Math" charset="0"/>
                      </a:rPr>
                      <m:t>100% </m:t>
                    </m:r>
                    <m:bar>
                      <m:barPr>
                        <m:pos m:val="top"/>
                        <m:ctrlPr>
                          <a:rPr lang="pl-PL" i="1">
                            <a:latin typeface="Cambria Math"/>
                          </a:rPr>
                        </m:ctrlPr>
                      </m:barPr>
                      <m:e>
                        <m:r>
                          <a:rPr lang="en-AU" i="1">
                            <a:latin typeface="Cambria Math" charset="0"/>
                          </a:rPr>
                          <m:t>𝑥</m:t>
                        </m:r>
                      </m:e>
                    </m:bar>
                    <m:r>
                      <a:rPr lang="en-AU" i="1">
                        <a:latin typeface="Cambria Math" charset="0"/>
                      </a:rPr>
                      <m:t>≤</m:t>
                    </m:r>
                    <m:r>
                      <a:rPr lang="en-AU" i="1">
                        <a:latin typeface="Cambria Math" charset="0"/>
                      </a:rPr>
                      <m:t>𝑥</m:t>
                    </m:r>
                    <m:r>
                      <a:rPr lang="en-AU" i="1">
                        <a:latin typeface="Cambria Math" charset="0"/>
                      </a:rPr>
                      <m:t>&lt;150% </m:t>
                    </m:r>
                    <m:bar>
                      <m:barPr>
                        <m:pos m:val="top"/>
                        <m:ctrlPr>
                          <a:rPr lang="pl-PL" i="1">
                            <a:latin typeface="Cambria Math"/>
                          </a:rPr>
                        </m:ctrlPr>
                      </m:barPr>
                      <m:e>
                        <m:r>
                          <a:rPr lang="en-AU" i="1">
                            <a:latin typeface="Cambria Math" charset="0"/>
                          </a:rPr>
                          <m:t>𝑥</m:t>
                        </m:r>
                      </m:e>
                    </m:bar>
                    <m:r>
                      <a:rPr lang="pl-PL" b="0" i="0" smtClean="0">
                        <a:latin typeface="Cambria Math" charset="0"/>
                      </a:rPr>
                      <m:t>.</m:t>
                    </m:r>
                  </m:oMath>
                </a14:m>
                <a:endParaRPr lang="pl-PL" dirty="0"/>
              </a:p>
              <a:p>
                <a:pPr marL="514350" lvl="0" indent="-514350">
                  <a:buFont typeface="+mj-lt"/>
                  <a:buAutoNum type="arabicPeriod"/>
                </a:pPr>
                <a:endParaRPr lang="en-AU" dirty="0" smtClean="0"/>
              </a:p>
              <a:p>
                <a:pPr marL="514350" lvl="0" indent="-514350">
                  <a:buFont typeface="+mj-lt"/>
                  <a:buAutoNum type="arabicPeriod"/>
                </a:pPr>
                <a:r>
                  <a:rPr lang="en-AU" dirty="0" smtClean="0"/>
                  <a:t>higher </a:t>
                </a:r>
                <a:r>
                  <a:rPr lang="en-AU" dirty="0"/>
                  <a:t>range of the variable</a:t>
                </a:r>
                <a:r>
                  <a:rPr lang="en-US" dirty="0"/>
                  <a:t>’</a:t>
                </a:r>
                <a:r>
                  <a:rPr lang="en-AU" dirty="0"/>
                  <a:t>s value: </a:t>
                </a:r>
                <a14:m>
                  <m:oMath xmlns:m="http://schemas.openxmlformats.org/officeDocument/2006/math">
                    <m:r>
                      <a:rPr lang="en-AU" i="1">
                        <a:latin typeface="Cambria Math" charset="0"/>
                      </a:rPr>
                      <m:t>150% </m:t>
                    </m:r>
                    <m:bar>
                      <m:barPr>
                        <m:pos m:val="top"/>
                        <m:ctrlPr>
                          <a:rPr lang="pl-PL" i="1">
                            <a:latin typeface="Cambria Math"/>
                          </a:rPr>
                        </m:ctrlPr>
                      </m:barPr>
                      <m:e>
                        <m:r>
                          <a:rPr lang="en-AU" i="1">
                            <a:latin typeface="Cambria Math" charset="0"/>
                          </a:rPr>
                          <m:t>𝑥</m:t>
                        </m:r>
                      </m:e>
                    </m:bar>
                    <m:r>
                      <a:rPr lang="en-AU" i="1">
                        <a:latin typeface="Cambria Math" charset="0"/>
                      </a:rPr>
                      <m:t>≤</m:t>
                    </m:r>
                    <m:r>
                      <a:rPr lang="en-AU" i="1">
                        <a:latin typeface="Cambria Math" charset="0"/>
                      </a:rPr>
                      <m:t>𝑥</m:t>
                    </m:r>
                    <m:r>
                      <a:rPr lang="en-AU" i="1">
                        <a:latin typeface="Cambria Math" charset="0"/>
                      </a:rPr>
                      <m:t>&lt;200% </m:t>
                    </m:r>
                    <m:bar>
                      <m:barPr>
                        <m:pos m:val="top"/>
                        <m:ctrlPr>
                          <a:rPr lang="pl-PL" i="1">
                            <a:latin typeface="Cambria Math"/>
                          </a:rPr>
                        </m:ctrlPr>
                      </m:barPr>
                      <m:e>
                        <m:r>
                          <a:rPr lang="en-AU" i="1">
                            <a:latin typeface="Cambria Math" charset="0"/>
                          </a:rPr>
                          <m:t>𝑥</m:t>
                        </m:r>
                      </m:e>
                    </m:bar>
                    <m:r>
                      <a:rPr lang="pl-PL" b="0" i="0" smtClean="0">
                        <a:latin typeface="Cambria Math" charset="0"/>
                      </a:rPr>
                      <m:t>.</m:t>
                    </m:r>
                  </m:oMath>
                </a14:m>
                <a:endParaRPr lang="pl-PL" dirty="0"/>
              </a:p>
              <a:p>
                <a:pPr marL="514350" lvl="0" indent="-514350">
                  <a:buFont typeface="+mj-lt"/>
                  <a:buAutoNum type="arabicPeriod"/>
                </a:pPr>
                <a:endParaRPr lang="en-AU" dirty="0" smtClean="0"/>
              </a:p>
              <a:p>
                <a:pPr marL="514350" lvl="0" indent="-514350">
                  <a:buFont typeface="+mj-lt"/>
                  <a:buAutoNum type="arabicPeriod"/>
                </a:pPr>
                <a:r>
                  <a:rPr lang="en-AU" dirty="0" smtClean="0"/>
                  <a:t>the </a:t>
                </a:r>
                <a:r>
                  <a:rPr lang="en-AU" dirty="0"/>
                  <a:t>highest range of the variable</a:t>
                </a:r>
                <a:r>
                  <a:rPr lang="en-US" dirty="0"/>
                  <a:t>’</a:t>
                </a:r>
                <a:r>
                  <a:rPr lang="en-AU" dirty="0"/>
                  <a:t>s value: </a:t>
                </a:r>
                <a14:m>
                  <m:oMath xmlns:m="http://schemas.openxmlformats.org/officeDocument/2006/math">
                    <m:r>
                      <a:rPr lang="en-AU" i="1">
                        <a:latin typeface="Cambria Math" charset="0"/>
                      </a:rPr>
                      <m:t>𝑥</m:t>
                    </m:r>
                    <m:r>
                      <a:rPr lang="en-AU" i="1">
                        <a:latin typeface="Cambria Math" charset="0"/>
                      </a:rPr>
                      <m:t>≥200% </m:t>
                    </m:r>
                    <m:bar>
                      <m:barPr>
                        <m:pos m:val="top"/>
                        <m:ctrlPr>
                          <a:rPr lang="pl-PL" i="1">
                            <a:latin typeface="Cambria Math"/>
                          </a:rPr>
                        </m:ctrlPr>
                      </m:barPr>
                      <m:e>
                        <m:r>
                          <a:rPr lang="en-AU" i="1">
                            <a:latin typeface="Cambria Math" charset="0"/>
                          </a:rPr>
                          <m:t>𝑥</m:t>
                        </m:r>
                      </m:e>
                    </m:bar>
                  </m:oMath>
                </a14:m>
                <a:r>
                  <a:rPr lang="en-AU" dirty="0"/>
                  <a:t>.</a:t>
                </a:r>
                <a:endParaRPr lang="pl-PL" dirty="0"/>
              </a:p>
              <a:p>
                <a:pPr marL="0" marR="0" lvl="0" indent="0" defTabSz="914400" eaLnBrk="1" fontAlgn="auto" latinLnBrk="0" hangingPunct="1">
                  <a:lnSpc>
                    <a:spcPct val="100000"/>
                  </a:lnSpc>
                  <a:spcBef>
                    <a:spcPts val="0"/>
                  </a:spcBef>
                  <a:spcAft>
                    <a:spcPts val="0"/>
                  </a:spcAft>
                  <a:buClrTx/>
                  <a:buSzTx/>
                  <a:buFontTx/>
                  <a:buNone/>
                  <a:tabLst/>
                  <a:defRPr/>
                </a:pPr>
                <a:endParaRPr lang="pl-PL" dirty="0"/>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blipFill rotWithShape="0">
                <a:blip r:embed="rId2"/>
                <a:stretch>
                  <a:fillRect l="-928" b="-10364"/>
                </a:stretch>
              </a:blipFill>
            </p:spPr>
            <p:txBody>
              <a:bodyPr/>
              <a:lstStyle/>
              <a:p>
                <a:r>
                  <a:rPr lang="pl-PL">
                    <a:noFill/>
                  </a:rPr>
                  <a:t> </a:t>
                </a:r>
              </a:p>
            </p:txBody>
          </p:sp>
        </mc:Fallback>
      </mc:AlternateContent>
    </p:spTree>
    <p:extLst>
      <p:ext uri="{BB962C8B-B14F-4D97-AF65-F5344CB8AC3E}">
        <p14:creationId xmlns:p14="http://schemas.microsoft.com/office/powerpoint/2010/main" val="12403147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dirty="0" err="1" smtClean="0">
                <a:solidFill>
                  <a:srgbClr val="C00000"/>
                </a:solidFill>
              </a:rPr>
              <a:t>HHs</a:t>
            </a:r>
            <a:r>
              <a:rPr lang="pl-PL" b="1" dirty="0" smtClean="0">
                <a:solidFill>
                  <a:srgbClr val="C00000"/>
                </a:solidFill>
              </a:rPr>
              <a:t> </a:t>
            </a:r>
            <a:r>
              <a:rPr lang="en-AU" b="1" dirty="0" smtClean="0">
                <a:solidFill>
                  <a:srgbClr val="C00000"/>
                </a:solidFill>
              </a:rPr>
              <a:t>with</a:t>
            </a:r>
            <a:r>
              <a:rPr lang="en-US" b="1" dirty="0">
                <a:solidFill>
                  <a:srgbClr val="C00000"/>
                </a:solidFill>
              </a:rPr>
              <a:t> </a:t>
            </a:r>
            <a:r>
              <a:rPr lang="en-US" b="1" dirty="0" smtClean="0">
                <a:solidFill>
                  <a:srgbClr val="C00000"/>
                </a:solidFill>
              </a:rPr>
              <a:t>the </a:t>
            </a:r>
            <a:r>
              <a:rPr lang="en-AU" b="1" dirty="0" smtClean="0">
                <a:solidFill>
                  <a:srgbClr val="C00000"/>
                </a:solidFill>
              </a:rPr>
              <a:t>values of features </a:t>
            </a:r>
            <a:br>
              <a:rPr lang="en-AU" b="1" dirty="0" smtClean="0">
                <a:solidFill>
                  <a:srgbClr val="C00000"/>
                </a:solidFill>
              </a:rPr>
            </a:br>
            <a:r>
              <a:rPr lang="en-AU" b="1" dirty="0" smtClean="0">
                <a:solidFill>
                  <a:srgbClr val="C00000"/>
                </a:solidFill>
              </a:rPr>
              <a:t>from the </a:t>
            </a:r>
            <a:r>
              <a:rPr lang="en-AU" b="1" dirty="0">
                <a:solidFill>
                  <a:srgbClr val="C00000"/>
                </a:solidFill>
              </a:rPr>
              <a:t>lowest range</a:t>
            </a:r>
            <a:r>
              <a:rPr lang="pl-PL" b="1" dirty="0" smtClean="0">
                <a:solidFill>
                  <a:srgbClr val="C00000"/>
                </a:solidFill>
                <a:effectLst/>
              </a:rPr>
              <a:t> (</a:t>
            </a:r>
            <a:r>
              <a:rPr lang="pl-PL" b="1" dirty="0" err="1" smtClean="0">
                <a:solidFill>
                  <a:srgbClr val="C00000"/>
                </a:solidFill>
                <a:effectLst/>
              </a:rPr>
              <a:t>class</a:t>
            </a:r>
            <a:r>
              <a:rPr lang="pl-PL" b="1" dirty="0" smtClean="0">
                <a:solidFill>
                  <a:srgbClr val="C00000"/>
                </a:solidFill>
                <a:effectLst/>
              </a:rPr>
              <a:t> 1) </a:t>
            </a:r>
            <a:br>
              <a:rPr lang="pl-PL" b="1" dirty="0" smtClean="0">
                <a:solidFill>
                  <a:srgbClr val="C00000"/>
                </a:solidFill>
                <a:effectLst/>
              </a:rPr>
            </a:br>
            <a:r>
              <a:rPr lang="pl-PL" b="1" dirty="0" smtClean="0">
                <a:solidFill>
                  <a:srgbClr val="C00000"/>
                </a:solidFill>
                <a:effectLst/>
              </a:rPr>
              <a:t> (% of </a:t>
            </a:r>
            <a:r>
              <a:rPr lang="pl-PL" b="1" dirty="0" err="1" smtClean="0">
                <a:solidFill>
                  <a:srgbClr val="C00000"/>
                </a:solidFill>
                <a:effectLst/>
              </a:rPr>
              <a:t>population</a:t>
            </a:r>
            <a:r>
              <a:rPr lang="pl-PL" b="1" dirty="0" smtClean="0">
                <a:solidFill>
                  <a:srgbClr val="C00000"/>
                </a:solidFill>
                <a:effectLst/>
              </a:rPr>
              <a:t>)</a:t>
            </a:r>
            <a:endParaRPr lang="pl-PL" b="1" dirty="0">
              <a:solidFill>
                <a:srgbClr val="C00000"/>
              </a:solidFill>
            </a:endParaRPr>
          </a:p>
        </p:txBody>
      </p:sp>
      <p:graphicFrame>
        <p:nvGraphicFramePr>
          <p:cNvPr id="5" name="Tabela 4"/>
          <p:cNvGraphicFramePr>
            <a:graphicFrameLocks noGrp="1"/>
          </p:cNvGraphicFramePr>
          <p:nvPr>
            <p:extLst>
              <p:ext uri="{D42A27DB-BD31-4B8C-83A1-F6EECF244321}">
                <p14:modId xmlns:p14="http://schemas.microsoft.com/office/powerpoint/2010/main" val="1501577430"/>
              </p:ext>
            </p:extLst>
          </p:nvPr>
        </p:nvGraphicFramePr>
        <p:xfrm>
          <a:off x="838201" y="2121407"/>
          <a:ext cx="10515606" cy="4352544"/>
        </p:xfrm>
        <a:graphic>
          <a:graphicData uri="http://schemas.openxmlformats.org/drawingml/2006/table">
            <a:tbl>
              <a:tblPr firstRow="1" firstCol="1" bandRow="1">
                <a:tableStyleId>{2D5ABB26-0587-4C30-8999-92F81FD0307C}</a:tableStyleId>
              </a:tblPr>
              <a:tblGrid>
                <a:gridCol w="965523"/>
                <a:gridCol w="588992"/>
                <a:gridCol w="588992"/>
                <a:gridCol w="588992"/>
                <a:gridCol w="588992"/>
                <a:gridCol w="607924"/>
                <a:gridCol w="593199"/>
                <a:gridCol w="641580"/>
                <a:gridCol w="593199"/>
                <a:gridCol w="593199"/>
                <a:gridCol w="593199"/>
                <a:gridCol w="593199"/>
                <a:gridCol w="593199"/>
                <a:gridCol w="593199"/>
                <a:gridCol w="614234"/>
                <a:gridCol w="588992"/>
                <a:gridCol w="588992"/>
              </a:tblGrid>
              <a:tr h="1085122">
                <a:tc>
                  <a:txBody>
                    <a:bodyPr/>
                    <a:lstStyle/>
                    <a:p>
                      <a:pPr algn="l"/>
                      <a:endParaRPr lang="pl-PL" sz="1800" b="1" dirty="0">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50000"/>
                        </a:lnSpc>
                      </a:pPr>
                      <a:r>
                        <a:rPr lang="en-GB" sz="1800">
                          <a:effectLst/>
                        </a:rPr>
                        <a:t>AT</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BE</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CY</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DE</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ES</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FI</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FR</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GR</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IT</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LU</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MT</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NL</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PT</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SI</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SK</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EA</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85122">
                <a:tc>
                  <a:txBody>
                    <a:bodyPr/>
                    <a:lstStyle/>
                    <a:p>
                      <a:pPr algn="ctr">
                        <a:lnSpc>
                          <a:spcPct val="150000"/>
                        </a:lnSpc>
                      </a:pPr>
                      <a:r>
                        <a:rPr lang="en-GB" sz="1800">
                          <a:effectLst/>
                        </a:rPr>
                        <a:t>HHM</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36%</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30%</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10%</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23%</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20%</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23%</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28%</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21%</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24%</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24%</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17%</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25%</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21%</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12%</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21%</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24%</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7178">
                <a:tc>
                  <a:txBody>
                    <a:bodyPr/>
                    <a:lstStyle/>
                    <a:p>
                      <a:pPr algn="ctr">
                        <a:lnSpc>
                          <a:spcPct val="150000"/>
                        </a:lnSpc>
                      </a:pPr>
                      <a:r>
                        <a:rPr lang="en-GB" sz="1800">
                          <a:effectLst/>
                        </a:rPr>
                        <a:t>GI</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29%</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35%</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30%</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32%</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45%</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26%</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38%</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29%</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25%</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29%</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28%</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17%</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35%</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26%</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20%</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32%</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85122">
                <a:tc>
                  <a:txBody>
                    <a:bodyPr/>
                    <a:lstStyle/>
                    <a:p>
                      <a:pPr algn="ctr">
                        <a:lnSpc>
                          <a:spcPct val="150000"/>
                        </a:lnSpc>
                      </a:pPr>
                      <a:r>
                        <a:rPr lang="en-GB" sz="1800">
                          <a:effectLst/>
                        </a:rPr>
                        <a:t>TPAY</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83%</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37%</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46%</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68%</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68%</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50000"/>
                        </a:lnSpc>
                      </a:pPr>
                      <a:r>
                        <a:rPr lang="en-GB" sz="1800">
                          <a:effectLst/>
                        </a:rPr>
                        <a:t>x*</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66%</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75%</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83%</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51%</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78%</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51%</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68%</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70%</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a:effectLst/>
                        </a:rPr>
                        <a:t>76%</a:t>
                      </a:r>
                      <a:endParaRPr lang="pl-PL" sz="1800" b="1">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50000"/>
                        </a:lnSpc>
                      </a:pPr>
                      <a:r>
                        <a:rPr lang="en-GB" sz="1800" dirty="0">
                          <a:effectLst/>
                        </a:rPr>
                        <a:t>65%</a:t>
                      </a:r>
                      <a:endParaRPr lang="pl-PL" sz="1800" b="1" dirty="0">
                        <a:effectLst/>
                        <a:latin typeface="+mn-l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777225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5"/>
            <a:ext cx="10515600" cy="1695169"/>
          </a:xfrm>
        </p:spPr>
        <p:txBody>
          <a:bodyPr>
            <a:normAutofit fontScale="90000"/>
          </a:bodyPr>
          <a:lstStyle/>
          <a:p>
            <a:pPr algn="ctr"/>
            <a:r>
              <a:rPr lang="en-GB" b="1" dirty="0">
                <a:solidFill>
                  <a:srgbClr val="C00000"/>
                </a:solidFill>
              </a:rPr>
              <a:t>The predicted structure of financial asset portfolio of a household characterised by HHM, GI, and T_PAY from the class </a:t>
            </a:r>
            <a:r>
              <a:rPr lang="en-GB" b="1" dirty="0" smtClean="0">
                <a:solidFill>
                  <a:srgbClr val="C00000"/>
                </a:solidFill>
              </a:rPr>
              <a:t>1</a:t>
            </a:r>
            <a:endParaRPr lang="pl-PL" b="1" dirty="0">
              <a:solidFill>
                <a:srgbClr val="C00000"/>
              </a:solidFill>
            </a:endParaRPr>
          </a:p>
        </p:txBody>
      </p:sp>
      <p:graphicFrame>
        <p:nvGraphicFramePr>
          <p:cNvPr id="17" name="Wykres 16"/>
          <p:cNvGraphicFramePr/>
          <p:nvPr>
            <p:extLst>
              <p:ext uri="{D42A27DB-BD31-4B8C-83A1-F6EECF244321}">
                <p14:modId xmlns:p14="http://schemas.microsoft.com/office/powerpoint/2010/main" val="707856659"/>
              </p:ext>
            </p:extLst>
          </p:nvPr>
        </p:nvGraphicFramePr>
        <p:xfrm>
          <a:off x="838200" y="2060294"/>
          <a:ext cx="10515600" cy="41576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27474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ymbol zastępczy zawartości 2"/>
          <p:cNvGraphicFramePr>
            <a:graphicFrameLocks noGrp="1"/>
          </p:cNvGraphicFramePr>
          <p:nvPr>
            <p:ph idx="1"/>
            <p:extLst>
              <p:ext uri="{D42A27DB-BD31-4B8C-83A1-F6EECF244321}">
                <p14:modId xmlns:p14="http://schemas.microsoft.com/office/powerpoint/2010/main" val="1750018162"/>
              </p:ext>
            </p:extLst>
          </p:nvPr>
        </p:nvGraphicFramePr>
        <p:xfrm>
          <a:off x="804672" y="402336"/>
          <a:ext cx="10549128" cy="5486400"/>
        </p:xfrm>
        <a:graphic>
          <a:graphicData uri="http://schemas.openxmlformats.org/drawingml/2006/table">
            <a:tbl>
              <a:tblPr firstRow="1" firstCol="1" bandRow="1">
                <a:tableStyleId>{5940675A-B579-460E-94D1-54222C63F5DA}</a:tableStyleId>
              </a:tblPr>
              <a:tblGrid>
                <a:gridCol w="601300"/>
                <a:gridCol w="3232253"/>
                <a:gridCol w="3291328"/>
                <a:gridCol w="3424247"/>
              </a:tblGrid>
              <a:tr h="271322">
                <a:tc>
                  <a:txBody>
                    <a:bodyPr/>
                    <a:lstStyle/>
                    <a:p>
                      <a:pPr algn="ctr"/>
                      <a:r>
                        <a:rPr lang="en-GB" sz="2000" b="1" dirty="0">
                          <a:effectLst/>
                        </a:rPr>
                        <a:t> </a:t>
                      </a:r>
                      <a:endParaRPr lang="pl-PL" sz="2000" b="1" dirty="0">
                        <a:effectLst/>
                        <a:latin typeface="Calibri" charset="0"/>
                      </a:endParaRPr>
                    </a:p>
                  </a:txBody>
                  <a:tcPr marL="68580" marR="68580" marT="0" marB="0" anchor="ctr"/>
                </a:tc>
                <a:tc>
                  <a:txBody>
                    <a:bodyPr/>
                    <a:lstStyle/>
                    <a:p>
                      <a:pPr algn="ctr"/>
                      <a:r>
                        <a:rPr lang="en-GB" sz="2000" b="1" dirty="0">
                          <a:effectLst/>
                        </a:rPr>
                        <a:t>S/TFA</a:t>
                      </a:r>
                      <a:endParaRPr lang="pl-PL" sz="2000" b="1" dirty="0">
                        <a:effectLst/>
                        <a:latin typeface="Calibri" charset="0"/>
                      </a:endParaRPr>
                    </a:p>
                  </a:txBody>
                  <a:tcPr marL="68580" marR="68580" marT="0" marB="0" anchor="ctr"/>
                </a:tc>
                <a:tc>
                  <a:txBody>
                    <a:bodyPr/>
                    <a:lstStyle/>
                    <a:p>
                      <a:pPr algn="ctr"/>
                      <a:r>
                        <a:rPr lang="en-GB" sz="2000" b="1" dirty="0">
                          <a:effectLst/>
                        </a:rPr>
                        <a:t>RS/TFA</a:t>
                      </a:r>
                      <a:endParaRPr lang="pl-PL" sz="2000" b="1" dirty="0">
                        <a:effectLst/>
                        <a:latin typeface="Calibri" charset="0"/>
                      </a:endParaRPr>
                    </a:p>
                  </a:txBody>
                  <a:tcPr marL="68580" marR="68580" marT="0" marB="0" anchor="ctr"/>
                </a:tc>
                <a:tc>
                  <a:txBody>
                    <a:bodyPr/>
                    <a:lstStyle/>
                    <a:p>
                      <a:pPr algn="ctr"/>
                      <a:r>
                        <a:rPr lang="en-GB" sz="2000" b="1" dirty="0">
                          <a:effectLst/>
                        </a:rPr>
                        <a:t>R/TFA</a:t>
                      </a:r>
                      <a:endParaRPr lang="pl-PL" sz="2000" b="1" dirty="0">
                        <a:effectLst/>
                        <a:latin typeface="Calibri" charset="0"/>
                      </a:endParaRPr>
                    </a:p>
                  </a:txBody>
                  <a:tcPr marL="68580" marR="68580" marT="0" marB="0" anchor="ctr"/>
                </a:tc>
              </a:tr>
              <a:tr h="4014089">
                <a:tc>
                  <a:txBody>
                    <a:bodyPr/>
                    <a:lstStyle/>
                    <a:p>
                      <a:pPr marL="71755" marR="71755" algn="ctr">
                        <a:spcAft>
                          <a:spcPts val="0"/>
                        </a:spcAft>
                      </a:pPr>
                      <a:r>
                        <a:rPr lang="en-GB" sz="2000" b="1" dirty="0">
                          <a:effectLst/>
                        </a:rPr>
                        <a:t>HHM</a:t>
                      </a:r>
                      <a:endParaRPr lang="pl-PL" sz="2000" b="1" dirty="0">
                        <a:effectLst/>
                      </a:endParaRPr>
                    </a:p>
                    <a:p>
                      <a:pPr marL="71755" marR="71755" algn="l">
                        <a:spcAft>
                          <a:spcPts val="0"/>
                        </a:spcAft>
                      </a:pPr>
                      <a:r>
                        <a:rPr lang="en-GB" sz="2000" b="1" dirty="0">
                          <a:effectLst/>
                        </a:rPr>
                        <a:t> </a:t>
                      </a:r>
                      <a:endParaRPr lang="pl-PL" sz="2000" b="1" dirty="0">
                        <a:effectLst/>
                        <a:latin typeface="Calibri" charset="0"/>
                      </a:endParaRPr>
                    </a:p>
                  </a:txBody>
                  <a:tcPr marL="68580" marR="68580" marT="0" marB="0" vert="vert270" anchor="ctr"/>
                </a:tc>
                <a:tc>
                  <a:txBody>
                    <a:bodyPr/>
                    <a:lstStyle/>
                    <a:p>
                      <a:pPr algn="l"/>
                      <a:r>
                        <a:rPr lang="en-GB" sz="2000" b="1" dirty="0">
                          <a:effectLst/>
                        </a:rPr>
                        <a:t>AT (2-5) h*</a:t>
                      </a:r>
                      <a:endParaRPr lang="pl-PL" sz="2000" b="1" dirty="0">
                        <a:effectLst/>
                      </a:endParaRPr>
                    </a:p>
                    <a:p>
                      <a:pPr algn="l"/>
                      <a:r>
                        <a:rPr lang="en-GB" sz="2000" b="1" dirty="0">
                          <a:effectLst/>
                        </a:rPr>
                        <a:t>BE (2-5)l*</a:t>
                      </a:r>
                      <a:endParaRPr lang="pl-PL" sz="2000" b="1" dirty="0">
                        <a:effectLst/>
                      </a:endParaRPr>
                    </a:p>
                    <a:p>
                      <a:pPr algn="l"/>
                      <a:r>
                        <a:rPr lang="en-GB" sz="2000" b="1" dirty="0">
                          <a:effectLst/>
                        </a:rPr>
                        <a:t>CY (2-3)h*, CY (4)l, CY(5)h</a:t>
                      </a:r>
                      <a:endParaRPr lang="pl-PL" sz="2000" b="1" dirty="0">
                        <a:effectLst/>
                      </a:endParaRPr>
                    </a:p>
                    <a:p>
                      <a:pPr algn="l"/>
                      <a:r>
                        <a:rPr lang="en-GB" sz="2000" b="1" dirty="0">
                          <a:effectLst/>
                        </a:rPr>
                        <a:t>DE (2-5)h*</a:t>
                      </a:r>
                      <a:endParaRPr lang="pl-PL" sz="2000" b="1" dirty="0">
                        <a:effectLst/>
                      </a:endParaRPr>
                    </a:p>
                    <a:p>
                      <a:pPr algn="l"/>
                      <a:r>
                        <a:rPr lang="en-GB" sz="2000" b="1" dirty="0">
                          <a:effectLst/>
                        </a:rPr>
                        <a:t>ES (2)l, ES (3-5)h*</a:t>
                      </a:r>
                      <a:endParaRPr lang="pl-PL" sz="2000" b="1" dirty="0">
                        <a:effectLst/>
                      </a:endParaRPr>
                    </a:p>
                    <a:p>
                      <a:pPr algn="l"/>
                      <a:r>
                        <a:rPr lang="en-GB" sz="2000" b="1" dirty="0">
                          <a:effectLst/>
                        </a:rPr>
                        <a:t>FI (2-5)h**</a:t>
                      </a:r>
                      <a:endParaRPr lang="pl-PL" sz="2000" b="1" dirty="0">
                        <a:effectLst/>
                      </a:endParaRPr>
                    </a:p>
                    <a:p>
                      <a:pPr algn="l"/>
                      <a:r>
                        <a:rPr lang="en-GB" sz="2000" b="1" dirty="0">
                          <a:effectLst/>
                        </a:rPr>
                        <a:t>FR (2-5)h**</a:t>
                      </a:r>
                      <a:endParaRPr lang="pl-PL" sz="2000" b="1" dirty="0">
                        <a:effectLst/>
                      </a:endParaRPr>
                    </a:p>
                    <a:p>
                      <a:pPr algn="l"/>
                      <a:r>
                        <a:rPr lang="en-GB" sz="2000" b="1" dirty="0">
                          <a:effectLst/>
                        </a:rPr>
                        <a:t>GR (2-5)l</a:t>
                      </a:r>
                      <a:r>
                        <a:rPr lang="en-GB" sz="2000" b="1" dirty="0" smtClean="0">
                          <a:effectLst/>
                        </a:rPr>
                        <a:t>*</a:t>
                      </a:r>
                      <a:endParaRPr lang="pl-PL" sz="2000" b="1" dirty="0">
                        <a:effectLst/>
                      </a:endParaRPr>
                    </a:p>
                    <a:p>
                      <a:pPr algn="l"/>
                      <a:r>
                        <a:rPr lang="en-GB" sz="2000" b="1" dirty="0">
                          <a:effectLst/>
                        </a:rPr>
                        <a:t>IT (2-5)h*</a:t>
                      </a:r>
                      <a:endParaRPr lang="pl-PL" sz="2000" b="1" dirty="0">
                        <a:effectLst/>
                      </a:endParaRPr>
                    </a:p>
                    <a:p>
                      <a:pPr algn="l"/>
                      <a:r>
                        <a:rPr lang="en-GB" sz="2000" b="1" dirty="0">
                          <a:effectLst/>
                        </a:rPr>
                        <a:t>LU (2)h, LU (3-4)l***, LU (5)h</a:t>
                      </a:r>
                      <a:endParaRPr lang="pl-PL" sz="2000" b="1" dirty="0">
                        <a:effectLst/>
                      </a:endParaRPr>
                    </a:p>
                    <a:p>
                      <a:pPr algn="l"/>
                      <a:r>
                        <a:rPr lang="en-GB" sz="2000" b="1" dirty="0">
                          <a:effectLst/>
                        </a:rPr>
                        <a:t>MT (2-4)l**, MT h(5)</a:t>
                      </a:r>
                      <a:endParaRPr lang="pl-PL" sz="2000" b="1" dirty="0">
                        <a:effectLst/>
                      </a:endParaRPr>
                    </a:p>
                    <a:p>
                      <a:pPr algn="l"/>
                      <a:r>
                        <a:rPr lang="en-GB" sz="2000" b="1" dirty="0">
                          <a:effectLst/>
                        </a:rPr>
                        <a:t>NL (2-5)l**</a:t>
                      </a:r>
                      <a:endParaRPr lang="pl-PL" sz="2000" b="1" dirty="0">
                        <a:effectLst/>
                      </a:endParaRPr>
                    </a:p>
                    <a:p>
                      <a:pPr algn="l"/>
                      <a:r>
                        <a:rPr lang="en-GB" sz="2000" b="1" dirty="0">
                          <a:effectLst/>
                        </a:rPr>
                        <a:t>PT (2-5)h*</a:t>
                      </a:r>
                      <a:endParaRPr lang="pl-PL" sz="2000" b="1" dirty="0">
                        <a:effectLst/>
                      </a:endParaRPr>
                    </a:p>
                    <a:p>
                      <a:pPr algn="l"/>
                      <a:r>
                        <a:rPr lang="en-GB" sz="2000" b="1" dirty="0">
                          <a:effectLst/>
                        </a:rPr>
                        <a:t>SI (2-5)l*</a:t>
                      </a:r>
                      <a:endParaRPr lang="pl-PL" sz="2000" b="1" dirty="0">
                        <a:effectLst/>
                      </a:endParaRPr>
                    </a:p>
                    <a:p>
                      <a:pPr algn="l"/>
                      <a:r>
                        <a:rPr lang="en-GB" sz="2000" b="1" dirty="0">
                          <a:effectLst/>
                        </a:rPr>
                        <a:t>SK (2-4)l**, SK(5)l</a:t>
                      </a:r>
                      <a:endParaRPr lang="pl-PL" sz="2000" b="1" dirty="0">
                        <a:effectLst/>
                      </a:endParaRPr>
                    </a:p>
                    <a:p>
                      <a:pPr algn="l"/>
                      <a:r>
                        <a:rPr lang="en-GB" sz="2000" b="1" dirty="0">
                          <a:effectLst/>
                        </a:rPr>
                        <a:t>EA (2-5)h*</a:t>
                      </a:r>
                      <a:endParaRPr lang="pl-PL" sz="2000" b="1" dirty="0">
                        <a:effectLst/>
                        <a:latin typeface="Calibri" charset="0"/>
                      </a:endParaRPr>
                    </a:p>
                  </a:txBody>
                  <a:tcPr marL="68580" marR="68580" marT="0" marB="0"/>
                </a:tc>
                <a:tc>
                  <a:txBody>
                    <a:bodyPr/>
                    <a:lstStyle/>
                    <a:p>
                      <a:pPr algn="l"/>
                      <a:r>
                        <a:rPr lang="en-GB" sz="2000" b="1" dirty="0">
                          <a:effectLst/>
                        </a:rPr>
                        <a:t>AT (2-5)l*</a:t>
                      </a:r>
                      <a:endParaRPr lang="pl-PL" sz="2000" b="1" dirty="0">
                        <a:effectLst/>
                      </a:endParaRPr>
                    </a:p>
                    <a:p>
                      <a:pPr algn="l"/>
                      <a:r>
                        <a:rPr lang="en-GB" sz="2000" b="1" dirty="0">
                          <a:effectLst/>
                        </a:rPr>
                        <a:t>BE (2-5)h*</a:t>
                      </a:r>
                      <a:endParaRPr lang="pl-PL" sz="2000" b="1" dirty="0">
                        <a:effectLst/>
                      </a:endParaRPr>
                    </a:p>
                    <a:p>
                      <a:pPr algn="l"/>
                      <a:r>
                        <a:rPr lang="en-GB" sz="2000" b="1" dirty="0">
                          <a:effectLst/>
                        </a:rPr>
                        <a:t>CY (3-5)h*, CY (2)l</a:t>
                      </a:r>
                      <a:endParaRPr lang="pl-PL" sz="2000" b="1" dirty="0">
                        <a:effectLst/>
                      </a:endParaRPr>
                    </a:p>
                    <a:p>
                      <a:pPr algn="l"/>
                      <a:r>
                        <a:rPr lang="en-GB" sz="2000" b="1" dirty="0">
                          <a:effectLst/>
                        </a:rPr>
                        <a:t>DE (2-4)h**, DE (5)h</a:t>
                      </a:r>
                      <a:endParaRPr lang="pl-PL" sz="2000" b="1" dirty="0">
                        <a:effectLst/>
                      </a:endParaRPr>
                    </a:p>
                    <a:p>
                      <a:pPr algn="l"/>
                      <a:r>
                        <a:rPr lang="en-GB" sz="2000" b="1" dirty="0">
                          <a:effectLst/>
                        </a:rPr>
                        <a:t>ES (2-4)h**, ES (5)h</a:t>
                      </a:r>
                      <a:endParaRPr lang="pl-PL" sz="2000" b="1" dirty="0">
                        <a:effectLst/>
                      </a:endParaRPr>
                    </a:p>
                    <a:p>
                      <a:pPr algn="l"/>
                      <a:r>
                        <a:rPr lang="en-GB" sz="2000" b="1" dirty="0">
                          <a:effectLst/>
                        </a:rPr>
                        <a:t>FI (2-4)h**, FI (5)h</a:t>
                      </a:r>
                      <a:endParaRPr lang="pl-PL" sz="2000" b="1" dirty="0">
                        <a:effectLst/>
                      </a:endParaRPr>
                    </a:p>
                    <a:p>
                      <a:pPr algn="l"/>
                      <a:r>
                        <a:rPr lang="en-GB" sz="2000" b="1" dirty="0">
                          <a:effectLst/>
                        </a:rPr>
                        <a:t>FR (2-5)l**</a:t>
                      </a:r>
                      <a:endParaRPr lang="pl-PL" sz="2000" b="1" dirty="0">
                        <a:effectLst/>
                      </a:endParaRPr>
                    </a:p>
                    <a:p>
                      <a:pPr algn="l"/>
                      <a:r>
                        <a:rPr lang="en-GB" sz="2000" b="1" dirty="0">
                          <a:effectLst/>
                        </a:rPr>
                        <a:t>GR (2)h, GR (3)l, GR (5)l, GR (4)h</a:t>
                      </a:r>
                      <a:endParaRPr lang="pl-PL" sz="2000" b="1" dirty="0">
                        <a:effectLst/>
                      </a:endParaRPr>
                    </a:p>
                    <a:p>
                      <a:pPr algn="l"/>
                      <a:r>
                        <a:rPr lang="en-GB" sz="2000" b="1" dirty="0">
                          <a:effectLst/>
                        </a:rPr>
                        <a:t>IT (2-5)l*</a:t>
                      </a:r>
                      <a:endParaRPr lang="pl-PL" sz="2000" b="1" dirty="0">
                        <a:effectLst/>
                      </a:endParaRPr>
                    </a:p>
                    <a:p>
                      <a:pPr algn="l"/>
                      <a:r>
                        <a:rPr lang="en-GB" sz="2000" b="1" dirty="0">
                          <a:effectLst/>
                        </a:rPr>
                        <a:t>LU (2)l, LU (3-5)h</a:t>
                      </a:r>
                      <a:r>
                        <a:rPr lang="en-GB" sz="2000" b="1" dirty="0" smtClean="0">
                          <a:effectLst/>
                        </a:rPr>
                        <a:t>***</a:t>
                      </a:r>
                      <a:endParaRPr lang="pl-PL" sz="2000" b="1" dirty="0">
                        <a:effectLst/>
                      </a:endParaRPr>
                    </a:p>
                    <a:p>
                      <a:pPr algn="l"/>
                      <a:r>
                        <a:rPr lang="en-GB" sz="2000" b="1" dirty="0">
                          <a:effectLst/>
                        </a:rPr>
                        <a:t>MT (2-4)h**, MT(5)h</a:t>
                      </a:r>
                      <a:endParaRPr lang="pl-PL" sz="2000" b="1" dirty="0">
                        <a:effectLst/>
                      </a:endParaRPr>
                    </a:p>
                    <a:p>
                      <a:pPr algn="l"/>
                      <a:r>
                        <a:rPr lang="en-GB" sz="2000" b="1" dirty="0">
                          <a:effectLst/>
                        </a:rPr>
                        <a:t>NL (2-5)h**</a:t>
                      </a:r>
                      <a:endParaRPr lang="pl-PL" sz="2000" b="1" dirty="0">
                        <a:effectLst/>
                      </a:endParaRPr>
                    </a:p>
                    <a:p>
                      <a:pPr algn="l"/>
                      <a:r>
                        <a:rPr lang="en-GB" sz="2000" b="1" dirty="0">
                          <a:effectLst/>
                        </a:rPr>
                        <a:t>PT (2)l, PT (3-4)h**, PT (5)l</a:t>
                      </a:r>
                      <a:endParaRPr lang="pl-PL" sz="2000" b="1" dirty="0">
                        <a:effectLst/>
                      </a:endParaRPr>
                    </a:p>
                    <a:p>
                      <a:pPr algn="l"/>
                      <a:r>
                        <a:rPr lang="en-GB" sz="2000" b="1" dirty="0">
                          <a:effectLst/>
                        </a:rPr>
                        <a:t>SI (2-5)h**</a:t>
                      </a:r>
                      <a:endParaRPr lang="pl-PL" sz="2000" b="1" dirty="0">
                        <a:effectLst/>
                      </a:endParaRPr>
                    </a:p>
                    <a:p>
                      <a:pPr algn="l"/>
                      <a:r>
                        <a:rPr lang="en-GB" sz="2000" b="1" dirty="0">
                          <a:effectLst/>
                        </a:rPr>
                        <a:t>SK (2-5)h*</a:t>
                      </a:r>
                      <a:endParaRPr lang="pl-PL" sz="2000" b="1" dirty="0">
                        <a:effectLst/>
                      </a:endParaRPr>
                    </a:p>
                    <a:p>
                      <a:pPr algn="l"/>
                      <a:r>
                        <a:rPr lang="en-GB" sz="2000" b="1" dirty="0">
                          <a:effectLst/>
                        </a:rPr>
                        <a:t>EA (2)h, EA (3-4)l***, EA (5)h</a:t>
                      </a:r>
                      <a:endParaRPr lang="pl-PL" sz="2000" b="1" dirty="0">
                        <a:effectLst/>
                        <a:latin typeface="Calibri" charset="0"/>
                      </a:endParaRPr>
                    </a:p>
                  </a:txBody>
                  <a:tcPr marL="68580" marR="68580" marT="0" marB="0"/>
                </a:tc>
                <a:tc>
                  <a:txBody>
                    <a:bodyPr/>
                    <a:lstStyle/>
                    <a:p>
                      <a:pPr algn="l"/>
                      <a:r>
                        <a:rPr lang="en-GB" sz="2000" b="1" dirty="0">
                          <a:effectLst/>
                        </a:rPr>
                        <a:t>AT (2-5)l*</a:t>
                      </a:r>
                      <a:endParaRPr lang="pl-PL" sz="2000" b="1" dirty="0">
                        <a:effectLst/>
                      </a:endParaRPr>
                    </a:p>
                    <a:p>
                      <a:pPr algn="l"/>
                      <a:r>
                        <a:rPr lang="en-GB" sz="2000" b="1" dirty="0">
                          <a:effectLst/>
                        </a:rPr>
                        <a:t>BE (2)h, BE (3-5)l*</a:t>
                      </a:r>
                      <a:endParaRPr lang="pl-PL" sz="2000" b="1" dirty="0">
                        <a:effectLst/>
                      </a:endParaRPr>
                    </a:p>
                    <a:p>
                      <a:pPr algn="l"/>
                      <a:r>
                        <a:rPr lang="en-GB" sz="2000" b="1" dirty="0">
                          <a:effectLst/>
                        </a:rPr>
                        <a:t>CY (2-5)l*</a:t>
                      </a:r>
                      <a:endParaRPr lang="pl-PL" sz="2000" b="1" dirty="0">
                        <a:effectLst/>
                      </a:endParaRPr>
                    </a:p>
                    <a:p>
                      <a:pPr algn="l"/>
                      <a:r>
                        <a:rPr lang="en-GB" sz="2000" b="1" dirty="0">
                          <a:effectLst/>
                        </a:rPr>
                        <a:t>DE (2-4)l**, DE (5)l</a:t>
                      </a:r>
                      <a:endParaRPr lang="pl-PL" sz="2000" b="1" dirty="0">
                        <a:effectLst/>
                      </a:endParaRPr>
                    </a:p>
                    <a:p>
                      <a:pPr algn="l"/>
                      <a:r>
                        <a:rPr lang="en-GB" sz="2000" b="1" dirty="0">
                          <a:effectLst/>
                        </a:rPr>
                        <a:t>ES (2)h, ES (3-5)l</a:t>
                      </a:r>
                      <a:endParaRPr lang="pl-PL" sz="2000" b="1" dirty="0">
                        <a:effectLst/>
                      </a:endParaRPr>
                    </a:p>
                    <a:p>
                      <a:pPr algn="l"/>
                      <a:r>
                        <a:rPr lang="en-GB" sz="2000" b="1" dirty="0">
                          <a:effectLst/>
                        </a:rPr>
                        <a:t>FI (2-5)l**</a:t>
                      </a:r>
                      <a:endParaRPr lang="pl-PL" sz="2000" b="1" dirty="0">
                        <a:effectLst/>
                      </a:endParaRPr>
                    </a:p>
                    <a:p>
                      <a:pPr algn="l"/>
                      <a:r>
                        <a:rPr lang="en-GB" sz="2000" b="1" dirty="0">
                          <a:effectLst/>
                        </a:rPr>
                        <a:t>FR (2-5)l**</a:t>
                      </a:r>
                      <a:endParaRPr lang="pl-PL" sz="2000" b="1" dirty="0">
                        <a:effectLst/>
                      </a:endParaRPr>
                    </a:p>
                    <a:p>
                      <a:pPr algn="l"/>
                      <a:r>
                        <a:rPr lang="en-GB" sz="2000" b="1" dirty="0">
                          <a:effectLst/>
                        </a:rPr>
                        <a:t>GR (2-5)h</a:t>
                      </a:r>
                      <a:r>
                        <a:rPr lang="en-GB" sz="2000" b="1" dirty="0" smtClean="0">
                          <a:effectLst/>
                        </a:rPr>
                        <a:t>*</a:t>
                      </a:r>
                      <a:endParaRPr lang="pl-PL" sz="2000" b="1" dirty="0">
                        <a:effectLst/>
                      </a:endParaRPr>
                    </a:p>
                    <a:p>
                      <a:pPr algn="l"/>
                      <a:r>
                        <a:rPr lang="en-GB" sz="2000" b="1" dirty="0">
                          <a:effectLst/>
                        </a:rPr>
                        <a:t>IT(2-5)l**</a:t>
                      </a:r>
                      <a:endParaRPr lang="pl-PL" sz="2000" b="1" dirty="0">
                        <a:effectLst/>
                      </a:endParaRPr>
                    </a:p>
                    <a:p>
                      <a:pPr algn="l"/>
                      <a:r>
                        <a:rPr lang="en-GB" sz="2000" b="1" dirty="0">
                          <a:effectLst/>
                        </a:rPr>
                        <a:t>LU (2-5)l</a:t>
                      </a:r>
                      <a:r>
                        <a:rPr lang="en-GB" sz="2000" b="1" dirty="0" smtClean="0">
                          <a:effectLst/>
                        </a:rPr>
                        <a:t>*</a:t>
                      </a:r>
                      <a:endParaRPr lang="pl-PL" sz="2000" b="1" dirty="0">
                        <a:effectLst/>
                      </a:endParaRPr>
                    </a:p>
                    <a:p>
                      <a:pPr algn="l"/>
                      <a:r>
                        <a:rPr lang="en-GB" sz="2000" b="1" dirty="0">
                          <a:effectLst/>
                        </a:rPr>
                        <a:t>MT (2-3)l**, MT (4)h, MT (5)l</a:t>
                      </a:r>
                      <a:endParaRPr lang="pl-PL" sz="2000" b="1" dirty="0">
                        <a:effectLst/>
                      </a:endParaRPr>
                    </a:p>
                    <a:p>
                      <a:pPr algn="l"/>
                      <a:r>
                        <a:rPr lang="en-GB" sz="2000" b="1" dirty="0">
                          <a:effectLst/>
                        </a:rPr>
                        <a:t>NL (2-5)l**</a:t>
                      </a:r>
                      <a:endParaRPr lang="pl-PL" sz="2000" b="1" dirty="0">
                        <a:effectLst/>
                      </a:endParaRPr>
                    </a:p>
                    <a:p>
                      <a:pPr algn="l"/>
                      <a:r>
                        <a:rPr lang="en-GB" sz="2000" b="1" dirty="0">
                          <a:effectLst/>
                        </a:rPr>
                        <a:t>PT (5)h*</a:t>
                      </a:r>
                      <a:endParaRPr lang="pl-PL" sz="2000" b="1" dirty="0">
                        <a:effectLst/>
                      </a:endParaRPr>
                    </a:p>
                    <a:p>
                      <a:pPr algn="l"/>
                      <a:r>
                        <a:rPr lang="en-GB" sz="2000" b="1" dirty="0">
                          <a:effectLst/>
                        </a:rPr>
                        <a:t>SI (2)h, SI (3)l, SI (4-5)h***</a:t>
                      </a:r>
                      <a:endParaRPr lang="pl-PL" sz="2000" b="1" dirty="0">
                        <a:effectLst/>
                      </a:endParaRPr>
                    </a:p>
                    <a:p>
                      <a:pPr algn="l"/>
                      <a:r>
                        <a:rPr lang="en-GB" sz="2000" b="1" dirty="0">
                          <a:effectLst/>
                        </a:rPr>
                        <a:t>SK (2-4)h**, SK (5)h</a:t>
                      </a:r>
                      <a:endParaRPr lang="pl-PL" sz="2000" b="1" dirty="0">
                        <a:effectLst/>
                      </a:endParaRPr>
                    </a:p>
                    <a:p>
                      <a:pPr algn="l"/>
                      <a:r>
                        <a:rPr lang="en-GB" sz="2000" b="1" dirty="0">
                          <a:effectLst/>
                        </a:rPr>
                        <a:t>EA (2-4)l**, EA (5)l</a:t>
                      </a:r>
                      <a:endParaRPr lang="pl-PL" sz="2000" b="1" dirty="0">
                        <a:effectLst/>
                        <a:latin typeface="Calibri" charset="0"/>
                      </a:endParaRPr>
                    </a:p>
                  </a:txBody>
                  <a:tcPr marL="68580" marR="68580" marT="0" marB="0"/>
                </a:tc>
              </a:tr>
            </a:tbl>
          </a:graphicData>
        </a:graphic>
      </p:graphicFrame>
    </p:spTree>
    <p:extLst>
      <p:ext uri="{BB962C8B-B14F-4D97-AF65-F5344CB8AC3E}">
        <p14:creationId xmlns:p14="http://schemas.microsoft.com/office/powerpoint/2010/main" val="20488621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smtClean="0">
                <a:solidFill>
                  <a:srgbClr val="C00000"/>
                </a:solidFill>
              </a:rPr>
              <a:t>RQ</a:t>
            </a:r>
            <a:endParaRPr lang="pl-PL" b="1" dirty="0">
              <a:solidFill>
                <a:srgbClr val="C00000"/>
              </a:solidFill>
            </a:endParaRPr>
          </a:p>
        </p:txBody>
      </p:sp>
      <p:sp>
        <p:nvSpPr>
          <p:cNvPr id="3" name="Symbol zastępczy zawartości 2"/>
          <p:cNvSpPr>
            <a:spLocks noGrp="1"/>
          </p:cNvSpPr>
          <p:nvPr>
            <p:ph idx="1"/>
          </p:nvPr>
        </p:nvSpPr>
        <p:spPr/>
        <p:txBody>
          <a:bodyPr>
            <a:normAutofit fontScale="92500"/>
          </a:bodyPr>
          <a:lstStyle/>
          <a:p>
            <a:pPr lvl="0"/>
            <a:r>
              <a:rPr lang="en-GB" dirty="0"/>
              <a:t>Do the individual populations perceive the same type of financial assets as a component of major importance for their wealth?</a:t>
            </a:r>
            <a:endParaRPr lang="pl-PL" dirty="0"/>
          </a:p>
          <a:p>
            <a:pPr lvl="0"/>
            <a:r>
              <a:rPr lang="en-GB" dirty="0"/>
              <a:t>Are the households’ investment preferences uniform across the Eurozone or formed within certain subsets of member states?</a:t>
            </a:r>
            <a:endParaRPr lang="pl-PL" dirty="0"/>
          </a:p>
          <a:p>
            <a:pPr lvl="0"/>
            <a:r>
              <a:rPr lang="en-GB" dirty="0"/>
              <a:t>Is the structure of portfolios significantly shaped by households’ size and cash flows in individual countries?</a:t>
            </a:r>
            <a:endParaRPr lang="pl-PL" dirty="0"/>
          </a:p>
          <a:p>
            <a:pPr lvl="0"/>
            <a:r>
              <a:rPr lang="en-GB" dirty="0"/>
              <a:t>At which values of annual gross income and monthly repayments of loans does the risk profile of a household’s portfolio change most significantly?</a:t>
            </a:r>
            <a:endParaRPr lang="pl-PL" dirty="0"/>
          </a:p>
          <a:p>
            <a:pPr lvl="0"/>
            <a:r>
              <a:rPr lang="en-GB" dirty="0"/>
              <a:t>At what household size does the greatest modifications of portfolio structure </a:t>
            </a:r>
            <a:r>
              <a:rPr lang="en-GB" dirty="0" smtClean="0"/>
              <a:t>occur?</a:t>
            </a:r>
            <a:endParaRPr lang="pl-PL" dirty="0"/>
          </a:p>
        </p:txBody>
      </p:sp>
    </p:spTree>
    <p:extLst>
      <p:ext uri="{BB962C8B-B14F-4D97-AF65-F5344CB8AC3E}">
        <p14:creationId xmlns:p14="http://schemas.microsoft.com/office/powerpoint/2010/main" val="17735594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124169421"/>
              </p:ext>
            </p:extLst>
          </p:nvPr>
        </p:nvGraphicFramePr>
        <p:xfrm>
          <a:off x="838200" y="365125"/>
          <a:ext cx="10515600" cy="5892901"/>
        </p:xfrm>
        <a:graphic>
          <a:graphicData uri="http://schemas.openxmlformats.org/drawingml/2006/table">
            <a:tbl>
              <a:tblPr firstRow="1" firstCol="1" bandRow="1">
                <a:tableStyleId>{5940675A-B579-460E-94D1-54222C63F5DA}</a:tableStyleId>
              </a:tblPr>
              <a:tblGrid>
                <a:gridCol w="599389"/>
                <a:gridCol w="3221980"/>
                <a:gridCol w="3500583"/>
                <a:gridCol w="3193648"/>
              </a:tblGrid>
              <a:tr h="1016101">
                <a:tc>
                  <a:txBody>
                    <a:bodyPr/>
                    <a:lstStyle/>
                    <a:p>
                      <a:pPr algn="ctr"/>
                      <a:r>
                        <a:rPr lang="en-GB" sz="2000" b="1" dirty="0">
                          <a:effectLst/>
                        </a:rPr>
                        <a:t> </a:t>
                      </a:r>
                      <a:endParaRPr lang="pl-PL" sz="2000" b="1" dirty="0">
                        <a:effectLst/>
                        <a:latin typeface="Calibri" charset="0"/>
                      </a:endParaRPr>
                    </a:p>
                  </a:txBody>
                  <a:tcPr marL="68580" marR="68580" marT="0" marB="0" anchor="ctr"/>
                </a:tc>
                <a:tc>
                  <a:txBody>
                    <a:bodyPr/>
                    <a:lstStyle/>
                    <a:p>
                      <a:pPr algn="ctr"/>
                      <a:r>
                        <a:rPr lang="en-GB" sz="2000" b="1" dirty="0">
                          <a:effectLst/>
                        </a:rPr>
                        <a:t>S/TFA</a:t>
                      </a:r>
                      <a:endParaRPr lang="pl-PL" sz="2000" b="1" dirty="0">
                        <a:effectLst/>
                        <a:latin typeface="Calibri" charset="0"/>
                      </a:endParaRPr>
                    </a:p>
                  </a:txBody>
                  <a:tcPr marL="68580" marR="68580" marT="0" marB="0" anchor="ctr"/>
                </a:tc>
                <a:tc>
                  <a:txBody>
                    <a:bodyPr/>
                    <a:lstStyle/>
                    <a:p>
                      <a:pPr algn="ctr"/>
                      <a:r>
                        <a:rPr lang="en-GB" sz="2000" b="1" dirty="0">
                          <a:effectLst/>
                        </a:rPr>
                        <a:t>RS/TFA</a:t>
                      </a:r>
                      <a:endParaRPr lang="pl-PL" sz="2000" b="1" dirty="0">
                        <a:effectLst/>
                        <a:latin typeface="Calibri" charset="0"/>
                      </a:endParaRPr>
                    </a:p>
                  </a:txBody>
                  <a:tcPr marL="68580" marR="68580" marT="0" marB="0" anchor="ctr"/>
                </a:tc>
                <a:tc>
                  <a:txBody>
                    <a:bodyPr/>
                    <a:lstStyle/>
                    <a:p>
                      <a:pPr algn="ctr"/>
                      <a:r>
                        <a:rPr lang="en-GB" sz="2000" b="1" dirty="0">
                          <a:effectLst/>
                        </a:rPr>
                        <a:t>R/TFA</a:t>
                      </a:r>
                      <a:endParaRPr lang="pl-PL" sz="2000" b="1" dirty="0">
                        <a:effectLst/>
                        <a:latin typeface="Calibri" charset="0"/>
                      </a:endParaRPr>
                    </a:p>
                  </a:txBody>
                  <a:tcPr marL="68580" marR="68580" marT="0" marB="0" anchor="ctr"/>
                </a:tc>
              </a:tr>
              <a:tr h="4359817">
                <a:tc>
                  <a:txBody>
                    <a:bodyPr/>
                    <a:lstStyle/>
                    <a:p>
                      <a:pPr marL="71755" marR="71755" algn="ctr">
                        <a:spcAft>
                          <a:spcPts val="0"/>
                        </a:spcAft>
                      </a:pPr>
                      <a:r>
                        <a:rPr lang="en-GB" sz="2000" b="1">
                          <a:effectLst/>
                        </a:rPr>
                        <a:t>GI</a:t>
                      </a:r>
                      <a:endParaRPr lang="pl-PL" sz="2000" b="1">
                        <a:effectLst/>
                        <a:latin typeface="Calibri" charset="0"/>
                      </a:endParaRPr>
                    </a:p>
                  </a:txBody>
                  <a:tcPr marL="68580" marR="68580" marT="0" marB="0" vert="vert270" anchor="ctr"/>
                </a:tc>
                <a:tc>
                  <a:txBody>
                    <a:bodyPr/>
                    <a:lstStyle/>
                    <a:p>
                      <a:pPr algn="l"/>
                      <a:r>
                        <a:rPr lang="en-GB" sz="2000" b="1" dirty="0">
                          <a:effectLst/>
                        </a:rPr>
                        <a:t>AT (2-5)l**</a:t>
                      </a:r>
                      <a:endParaRPr lang="pl-PL" sz="2000" b="1" dirty="0">
                        <a:effectLst/>
                      </a:endParaRPr>
                    </a:p>
                    <a:p>
                      <a:pPr algn="l"/>
                      <a:r>
                        <a:rPr lang="en-GB" sz="2000" b="1" dirty="0">
                          <a:effectLst/>
                        </a:rPr>
                        <a:t>BE (2-5)l**</a:t>
                      </a:r>
                      <a:endParaRPr lang="pl-PL" sz="2000" b="1" dirty="0">
                        <a:effectLst/>
                      </a:endParaRPr>
                    </a:p>
                    <a:p>
                      <a:pPr algn="l"/>
                      <a:r>
                        <a:rPr lang="en-GB" sz="2000" b="1" dirty="0">
                          <a:effectLst/>
                        </a:rPr>
                        <a:t>CY (2-5)l*</a:t>
                      </a:r>
                      <a:endParaRPr lang="pl-PL" sz="2000" b="1" dirty="0">
                        <a:effectLst/>
                      </a:endParaRPr>
                    </a:p>
                    <a:p>
                      <a:pPr algn="l"/>
                      <a:r>
                        <a:rPr lang="en-GB" sz="2000" b="1" dirty="0">
                          <a:effectLst/>
                        </a:rPr>
                        <a:t>DE (2-5)l**</a:t>
                      </a:r>
                      <a:endParaRPr lang="pl-PL" sz="2000" b="1" dirty="0">
                        <a:effectLst/>
                      </a:endParaRPr>
                    </a:p>
                    <a:p>
                      <a:pPr algn="l"/>
                      <a:r>
                        <a:rPr lang="en-GB" sz="2000" b="1" dirty="0">
                          <a:effectLst/>
                        </a:rPr>
                        <a:t>ES (2-5)l**</a:t>
                      </a:r>
                      <a:endParaRPr lang="pl-PL" sz="2000" b="1" dirty="0">
                        <a:effectLst/>
                      </a:endParaRPr>
                    </a:p>
                    <a:p>
                      <a:pPr algn="l"/>
                      <a:r>
                        <a:rPr lang="en-GB" sz="2000" b="1" dirty="0">
                          <a:effectLst/>
                        </a:rPr>
                        <a:t>FI (2-5)l**</a:t>
                      </a:r>
                      <a:endParaRPr lang="pl-PL" sz="2000" b="1" dirty="0">
                        <a:effectLst/>
                      </a:endParaRPr>
                    </a:p>
                    <a:p>
                      <a:pPr algn="l"/>
                      <a:r>
                        <a:rPr lang="en-GB" sz="2000" b="1" dirty="0">
                          <a:effectLst/>
                        </a:rPr>
                        <a:t>FR (2-5)l**</a:t>
                      </a:r>
                      <a:endParaRPr lang="pl-PL" sz="2000" b="1" dirty="0">
                        <a:effectLst/>
                      </a:endParaRPr>
                    </a:p>
                    <a:p>
                      <a:pPr algn="l"/>
                      <a:r>
                        <a:rPr lang="en-GB" sz="2000" b="1" dirty="0">
                          <a:effectLst/>
                        </a:rPr>
                        <a:t>GR (2-5)l**</a:t>
                      </a:r>
                      <a:endParaRPr lang="pl-PL" sz="2000" b="1" dirty="0">
                        <a:effectLst/>
                      </a:endParaRPr>
                    </a:p>
                    <a:p>
                      <a:pPr algn="l"/>
                      <a:r>
                        <a:rPr lang="en-GB" sz="2000" b="1" dirty="0">
                          <a:effectLst/>
                        </a:rPr>
                        <a:t>IT (2-5)l**</a:t>
                      </a:r>
                      <a:endParaRPr lang="pl-PL" sz="2000" b="1" dirty="0">
                        <a:effectLst/>
                      </a:endParaRPr>
                    </a:p>
                    <a:p>
                      <a:pPr algn="l"/>
                      <a:r>
                        <a:rPr lang="en-GB" sz="2000" b="1" dirty="0">
                          <a:effectLst/>
                        </a:rPr>
                        <a:t>LU (2-4)l**, LU (5)l</a:t>
                      </a:r>
                      <a:endParaRPr lang="pl-PL" sz="2000" b="1" dirty="0">
                        <a:effectLst/>
                      </a:endParaRPr>
                    </a:p>
                    <a:p>
                      <a:pPr algn="l"/>
                      <a:r>
                        <a:rPr lang="en-GB" sz="2000" b="1" dirty="0">
                          <a:effectLst/>
                        </a:rPr>
                        <a:t>MT (2-5)l**</a:t>
                      </a:r>
                      <a:endParaRPr lang="pl-PL" sz="2000" b="1" dirty="0">
                        <a:effectLst/>
                      </a:endParaRPr>
                    </a:p>
                    <a:p>
                      <a:pPr algn="l"/>
                      <a:r>
                        <a:rPr lang="en-GB" sz="2000" b="1" dirty="0">
                          <a:effectLst/>
                        </a:rPr>
                        <a:t>NL (2-5)l</a:t>
                      </a:r>
                      <a:r>
                        <a:rPr lang="en-GB" sz="2000" b="1" dirty="0" smtClean="0">
                          <a:effectLst/>
                        </a:rPr>
                        <a:t>*</a:t>
                      </a:r>
                      <a:r>
                        <a:rPr lang="en-GB" sz="2000" b="1" dirty="0">
                          <a:effectLst/>
                        </a:rPr>
                        <a:t> </a:t>
                      </a:r>
                      <a:endParaRPr lang="pl-PL" sz="2000" b="1" dirty="0">
                        <a:effectLst/>
                      </a:endParaRPr>
                    </a:p>
                    <a:p>
                      <a:pPr algn="l"/>
                      <a:r>
                        <a:rPr lang="en-GB" sz="2000" b="1" dirty="0">
                          <a:effectLst/>
                        </a:rPr>
                        <a:t>PT (2-5)l**</a:t>
                      </a:r>
                      <a:endParaRPr lang="pl-PL" sz="2000" b="1" dirty="0">
                        <a:effectLst/>
                      </a:endParaRPr>
                    </a:p>
                    <a:p>
                      <a:pPr algn="l"/>
                      <a:r>
                        <a:rPr lang="en-GB" sz="2000" b="1" dirty="0">
                          <a:effectLst/>
                        </a:rPr>
                        <a:t>SI (2-3)h**, SI (4)l, SI (5)h</a:t>
                      </a:r>
                      <a:endParaRPr lang="pl-PL" sz="2000" b="1" dirty="0">
                        <a:effectLst/>
                      </a:endParaRPr>
                    </a:p>
                    <a:p>
                      <a:pPr algn="l"/>
                      <a:r>
                        <a:rPr lang="en-GB" sz="2000" b="1" dirty="0">
                          <a:effectLst/>
                        </a:rPr>
                        <a:t>SK (2-4)l**, SK (5)l</a:t>
                      </a:r>
                      <a:endParaRPr lang="pl-PL" sz="2000" b="1" dirty="0">
                        <a:effectLst/>
                      </a:endParaRPr>
                    </a:p>
                    <a:p>
                      <a:pPr algn="l"/>
                      <a:r>
                        <a:rPr lang="en-GB" sz="2000" b="1" dirty="0">
                          <a:effectLst/>
                        </a:rPr>
                        <a:t>EA (2-5)l**</a:t>
                      </a:r>
                      <a:endParaRPr lang="pl-PL" sz="2000" b="1" dirty="0">
                        <a:effectLst/>
                        <a:latin typeface="Calibri" charset="0"/>
                      </a:endParaRPr>
                    </a:p>
                  </a:txBody>
                  <a:tcPr marL="68580" marR="68580" marT="0" marB="0"/>
                </a:tc>
                <a:tc>
                  <a:txBody>
                    <a:bodyPr/>
                    <a:lstStyle/>
                    <a:p>
                      <a:pPr algn="l"/>
                      <a:r>
                        <a:rPr lang="en-GB" sz="2000" b="1" dirty="0">
                          <a:effectLst/>
                        </a:rPr>
                        <a:t>AT (2-5)h*</a:t>
                      </a:r>
                      <a:endParaRPr lang="pl-PL" sz="2000" b="1" dirty="0">
                        <a:effectLst/>
                      </a:endParaRPr>
                    </a:p>
                    <a:p>
                      <a:pPr algn="l"/>
                      <a:r>
                        <a:rPr lang="en-GB" sz="2000" b="1" dirty="0">
                          <a:effectLst/>
                        </a:rPr>
                        <a:t>BE (2-4)h*, BE (5)h</a:t>
                      </a:r>
                      <a:endParaRPr lang="pl-PL" sz="2000" b="1" dirty="0">
                        <a:effectLst/>
                      </a:endParaRPr>
                    </a:p>
                    <a:p>
                      <a:pPr algn="l"/>
                      <a:r>
                        <a:rPr lang="en-GB" sz="2000" b="1" dirty="0">
                          <a:effectLst/>
                        </a:rPr>
                        <a:t>CY (2-3)h*, CY (4)l, CY (5)h</a:t>
                      </a:r>
                      <a:endParaRPr lang="pl-PL" sz="2000" b="1" dirty="0">
                        <a:effectLst/>
                      </a:endParaRPr>
                    </a:p>
                    <a:p>
                      <a:pPr algn="l"/>
                      <a:r>
                        <a:rPr lang="en-GB" sz="2000" b="1" dirty="0">
                          <a:effectLst/>
                        </a:rPr>
                        <a:t>DE (2)h, D (3-5)h***</a:t>
                      </a:r>
                      <a:endParaRPr lang="pl-PL" sz="2000" b="1" dirty="0">
                        <a:effectLst/>
                      </a:endParaRPr>
                    </a:p>
                    <a:p>
                      <a:pPr algn="l"/>
                      <a:r>
                        <a:rPr lang="en-GB" sz="2000" b="1" dirty="0">
                          <a:effectLst/>
                        </a:rPr>
                        <a:t>ES (2-4)h**, ES (5)h</a:t>
                      </a:r>
                      <a:endParaRPr lang="pl-PL" sz="2000" b="1" dirty="0">
                        <a:effectLst/>
                      </a:endParaRPr>
                    </a:p>
                    <a:p>
                      <a:pPr algn="l"/>
                      <a:r>
                        <a:rPr lang="en-GB" sz="2000" b="1" dirty="0">
                          <a:effectLst/>
                        </a:rPr>
                        <a:t>FI (2-5)h**</a:t>
                      </a:r>
                      <a:endParaRPr lang="pl-PL" sz="2000" b="1" dirty="0">
                        <a:effectLst/>
                      </a:endParaRPr>
                    </a:p>
                    <a:p>
                      <a:pPr algn="l"/>
                      <a:r>
                        <a:rPr lang="en-GB" sz="2000" b="1" dirty="0">
                          <a:effectLst/>
                        </a:rPr>
                        <a:t>FR (2-5)h**</a:t>
                      </a:r>
                      <a:endParaRPr lang="pl-PL" sz="2000" b="1" dirty="0">
                        <a:effectLst/>
                      </a:endParaRPr>
                    </a:p>
                    <a:p>
                      <a:pPr algn="l"/>
                      <a:r>
                        <a:rPr lang="en-GB" sz="2000" b="1" dirty="0">
                          <a:effectLst/>
                        </a:rPr>
                        <a:t>GR (2-4)h**, GR (5)h</a:t>
                      </a:r>
                      <a:endParaRPr lang="pl-PL" sz="2000" b="1" dirty="0">
                        <a:effectLst/>
                      </a:endParaRPr>
                    </a:p>
                    <a:p>
                      <a:pPr algn="l"/>
                      <a:r>
                        <a:rPr lang="en-GB" sz="2000" b="1" dirty="0">
                          <a:effectLst/>
                        </a:rPr>
                        <a:t>IT (2-5)h**</a:t>
                      </a:r>
                      <a:endParaRPr lang="pl-PL" sz="2000" b="1" dirty="0">
                        <a:effectLst/>
                      </a:endParaRPr>
                    </a:p>
                    <a:p>
                      <a:pPr algn="l"/>
                      <a:r>
                        <a:rPr lang="en-GB" sz="2000" b="1" dirty="0">
                          <a:effectLst/>
                        </a:rPr>
                        <a:t>LU (2-4)h*, LU (5)l</a:t>
                      </a:r>
                      <a:endParaRPr lang="pl-PL" sz="2000" b="1" dirty="0">
                        <a:effectLst/>
                      </a:endParaRPr>
                    </a:p>
                    <a:p>
                      <a:pPr algn="l"/>
                      <a:r>
                        <a:rPr lang="en-GB" sz="2000" b="1" dirty="0">
                          <a:effectLst/>
                        </a:rPr>
                        <a:t>MT (2-5)h**</a:t>
                      </a:r>
                      <a:endParaRPr lang="pl-PL" sz="2000" b="1" dirty="0">
                        <a:effectLst/>
                      </a:endParaRPr>
                    </a:p>
                    <a:p>
                      <a:pPr algn="l"/>
                      <a:r>
                        <a:rPr lang="en-GB" sz="2000" b="1" dirty="0">
                          <a:effectLst/>
                        </a:rPr>
                        <a:t>NL (2)h, NL (3)l, NL (4)h, NL (5)l</a:t>
                      </a:r>
                      <a:endParaRPr lang="pl-PL" sz="2000" b="1" dirty="0">
                        <a:effectLst/>
                      </a:endParaRPr>
                    </a:p>
                    <a:p>
                      <a:pPr algn="l"/>
                      <a:r>
                        <a:rPr lang="en-GB" sz="2000" b="1" dirty="0">
                          <a:effectLst/>
                        </a:rPr>
                        <a:t>PT (2-5)h**</a:t>
                      </a:r>
                      <a:endParaRPr lang="pl-PL" sz="2000" b="1" dirty="0">
                        <a:effectLst/>
                      </a:endParaRPr>
                    </a:p>
                    <a:p>
                      <a:pPr algn="l"/>
                      <a:r>
                        <a:rPr lang="en-GB" sz="2000" b="1" dirty="0">
                          <a:effectLst/>
                        </a:rPr>
                        <a:t>SI (2-3)l***, SI (4-5)h***</a:t>
                      </a:r>
                      <a:endParaRPr lang="pl-PL" sz="2000" b="1" dirty="0">
                        <a:effectLst/>
                      </a:endParaRPr>
                    </a:p>
                    <a:p>
                      <a:pPr algn="l"/>
                      <a:r>
                        <a:rPr lang="en-GB" sz="2000" b="1" dirty="0">
                          <a:effectLst/>
                        </a:rPr>
                        <a:t>SK (2-4)h**, SK (5)h</a:t>
                      </a:r>
                      <a:endParaRPr lang="pl-PL" sz="2000" b="1" dirty="0">
                        <a:effectLst/>
                      </a:endParaRPr>
                    </a:p>
                    <a:p>
                      <a:pPr algn="l"/>
                      <a:r>
                        <a:rPr lang="en-GB" sz="2000" b="1" dirty="0">
                          <a:effectLst/>
                        </a:rPr>
                        <a:t>EA (2-5)h**</a:t>
                      </a:r>
                      <a:endParaRPr lang="pl-PL" sz="2000" b="1" dirty="0">
                        <a:effectLst/>
                        <a:latin typeface="Calibri" charset="0"/>
                      </a:endParaRPr>
                    </a:p>
                  </a:txBody>
                  <a:tcPr marL="68580" marR="68580" marT="0" marB="0"/>
                </a:tc>
                <a:tc>
                  <a:txBody>
                    <a:bodyPr/>
                    <a:lstStyle/>
                    <a:p>
                      <a:pPr algn="l"/>
                      <a:r>
                        <a:rPr lang="en-GB" sz="2000" b="1" dirty="0">
                          <a:effectLst/>
                        </a:rPr>
                        <a:t>AT (2-5)h*</a:t>
                      </a:r>
                      <a:endParaRPr lang="pl-PL" sz="2000" b="1" dirty="0">
                        <a:effectLst/>
                      </a:endParaRPr>
                    </a:p>
                    <a:p>
                      <a:pPr algn="l"/>
                      <a:r>
                        <a:rPr lang="en-GB" sz="2000" b="1" dirty="0">
                          <a:effectLst/>
                        </a:rPr>
                        <a:t>BE (2-5)h*</a:t>
                      </a:r>
                      <a:endParaRPr lang="pl-PL" sz="2000" b="1" dirty="0">
                        <a:effectLst/>
                      </a:endParaRPr>
                    </a:p>
                    <a:p>
                      <a:pPr algn="l"/>
                      <a:r>
                        <a:rPr lang="en-GB" sz="2000" b="1" dirty="0">
                          <a:effectLst/>
                        </a:rPr>
                        <a:t>CY (2-5)h*</a:t>
                      </a:r>
                      <a:endParaRPr lang="pl-PL" sz="2000" b="1" dirty="0">
                        <a:effectLst/>
                      </a:endParaRPr>
                    </a:p>
                    <a:p>
                      <a:pPr algn="l"/>
                      <a:r>
                        <a:rPr lang="en-GB" sz="2000" b="1" dirty="0">
                          <a:effectLst/>
                        </a:rPr>
                        <a:t>DE (2-5)h**</a:t>
                      </a:r>
                      <a:endParaRPr lang="pl-PL" sz="2000" b="1" dirty="0">
                        <a:effectLst/>
                      </a:endParaRPr>
                    </a:p>
                    <a:p>
                      <a:pPr algn="l"/>
                      <a:r>
                        <a:rPr lang="en-GB" sz="2000" b="1" dirty="0">
                          <a:effectLst/>
                        </a:rPr>
                        <a:t>ES (2-5)h**</a:t>
                      </a:r>
                      <a:endParaRPr lang="pl-PL" sz="2000" b="1" dirty="0">
                        <a:effectLst/>
                      </a:endParaRPr>
                    </a:p>
                    <a:p>
                      <a:pPr algn="l"/>
                      <a:r>
                        <a:rPr lang="en-GB" sz="2000" b="1" dirty="0">
                          <a:effectLst/>
                        </a:rPr>
                        <a:t>FI (2-5)h**</a:t>
                      </a:r>
                      <a:endParaRPr lang="pl-PL" sz="2000" b="1" dirty="0">
                        <a:effectLst/>
                      </a:endParaRPr>
                    </a:p>
                    <a:p>
                      <a:pPr algn="l"/>
                      <a:r>
                        <a:rPr lang="en-GB" sz="2000" b="1" dirty="0">
                          <a:effectLst/>
                        </a:rPr>
                        <a:t>FR (2-5)h**</a:t>
                      </a:r>
                      <a:endParaRPr lang="pl-PL" sz="2000" b="1" dirty="0">
                        <a:effectLst/>
                      </a:endParaRPr>
                    </a:p>
                    <a:p>
                      <a:pPr algn="l"/>
                      <a:r>
                        <a:rPr lang="en-GB" sz="2000" b="1" dirty="0">
                          <a:effectLst/>
                        </a:rPr>
                        <a:t>GR (2-5)h*</a:t>
                      </a:r>
                      <a:endParaRPr lang="pl-PL" sz="2000" b="1" dirty="0">
                        <a:effectLst/>
                      </a:endParaRPr>
                    </a:p>
                    <a:p>
                      <a:pPr algn="l"/>
                      <a:r>
                        <a:rPr lang="en-GB" sz="2000" b="1" dirty="0">
                          <a:effectLst/>
                        </a:rPr>
                        <a:t>IT (2-5)h**</a:t>
                      </a:r>
                      <a:endParaRPr lang="pl-PL" sz="2000" b="1" dirty="0">
                        <a:effectLst/>
                      </a:endParaRPr>
                    </a:p>
                    <a:p>
                      <a:pPr algn="l"/>
                      <a:r>
                        <a:rPr lang="en-GB" sz="2000" b="1" dirty="0">
                          <a:effectLst/>
                        </a:rPr>
                        <a:t>LU (2-5)h**</a:t>
                      </a:r>
                      <a:endParaRPr lang="pl-PL" sz="2000" b="1" dirty="0">
                        <a:effectLst/>
                      </a:endParaRPr>
                    </a:p>
                    <a:p>
                      <a:pPr algn="l"/>
                      <a:r>
                        <a:rPr lang="en-GB" sz="2000" b="1" dirty="0">
                          <a:effectLst/>
                        </a:rPr>
                        <a:t>MT (2-5)h**</a:t>
                      </a:r>
                      <a:endParaRPr lang="pl-PL" sz="2000" b="1" dirty="0">
                        <a:effectLst/>
                      </a:endParaRPr>
                    </a:p>
                    <a:p>
                      <a:pPr algn="l"/>
                      <a:r>
                        <a:rPr lang="en-GB" sz="2000" b="1" dirty="0">
                          <a:effectLst/>
                        </a:rPr>
                        <a:t>NL (2-5)h</a:t>
                      </a:r>
                      <a:r>
                        <a:rPr lang="en-GB" sz="2000" b="1" dirty="0" smtClean="0">
                          <a:effectLst/>
                        </a:rPr>
                        <a:t>**</a:t>
                      </a:r>
                      <a:endParaRPr lang="pl-PL" sz="2000" b="1" dirty="0">
                        <a:effectLst/>
                      </a:endParaRPr>
                    </a:p>
                    <a:p>
                      <a:pPr algn="l"/>
                      <a:r>
                        <a:rPr lang="en-GB" sz="2000" b="1" dirty="0">
                          <a:effectLst/>
                        </a:rPr>
                        <a:t>PT (2-5)h*</a:t>
                      </a:r>
                      <a:endParaRPr lang="pl-PL" sz="2000" b="1" dirty="0">
                        <a:effectLst/>
                      </a:endParaRPr>
                    </a:p>
                    <a:p>
                      <a:pPr algn="l"/>
                      <a:r>
                        <a:rPr lang="en-GB" sz="2000" b="1" dirty="0">
                          <a:effectLst/>
                        </a:rPr>
                        <a:t>SI (2-5)l*</a:t>
                      </a:r>
                      <a:endParaRPr lang="pl-PL" sz="2000" b="1" dirty="0">
                        <a:effectLst/>
                      </a:endParaRPr>
                    </a:p>
                    <a:p>
                      <a:pPr algn="l"/>
                      <a:r>
                        <a:rPr lang="en-GB" sz="2000" b="1" dirty="0">
                          <a:effectLst/>
                        </a:rPr>
                        <a:t>SK (2)h, SK (3)l, SK (4-5)h***</a:t>
                      </a:r>
                      <a:endParaRPr lang="pl-PL" sz="2000" b="1" dirty="0">
                        <a:effectLst/>
                      </a:endParaRPr>
                    </a:p>
                    <a:p>
                      <a:pPr algn="l"/>
                      <a:r>
                        <a:rPr lang="en-GB" sz="2000" b="1" dirty="0">
                          <a:effectLst/>
                        </a:rPr>
                        <a:t>EA (2-5)h**</a:t>
                      </a:r>
                      <a:endParaRPr lang="pl-PL" sz="2000" b="1" dirty="0">
                        <a:effectLst/>
                        <a:latin typeface="Calibri" charset="0"/>
                      </a:endParaRPr>
                    </a:p>
                  </a:txBody>
                  <a:tcPr marL="68580" marR="68580" marT="0" marB="0" anchor="ctr"/>
                </a:tc>
              </a:tr>
            </a:tbl>
          </a:graphicData>
        </a:graphic>
      </p:graphicFrame>
    </p:spTree>
    <p:extLst>
      <p:ext uri="{BB962C8B-B14F-4D97-AF65-F5344CB8AC3E}">
        <p14:creationId xmlns:p14="http://schemas.microsoft.com/office/powerpoint/2010/main" val="11847038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40328030"/>
              </p:ext>
            </p:extLst>
          </p:nvPr>
        </p:nvGraphicFramePr>
        <p:xfrm>
          <a:off x="636608" y="365125"/>
          <a:ext cx="10717192" cy="5017103"/>
        </p:xfrm>
        <a:graphic>
          <a:graphicData uri="http://schemas.openxmlformats.org/drawingml/2006/table">
            <a:tbl>
              <a:tblPr firstRow="1" firstCol="1" bandRow="1">
                <a:tableStyleId>{5940675A-B579-460E-94D1-54222C63F5DA}</a:tableStyleId>
              </a:tblPr>
              <a:tblGrid>
                <a:gridCol w="544010"/>
                <a:gridCol w="3478951"/>
                <a:gridCol w="3280867"/>
                <a:gridCol w="3413364"/>
              </a:tblGrid>
              <a:tr h="445103">
                <a:tc>
                  <a:txBody>
                    <a:bodyPr/>
                    <a:lstStyle/>
                    <a:p>
                      <a:pPr algn="ctr"/>
                      <a:r>
                        <a:rPr lang="en-GB" sz="2000" b="1" dirty="0">
                          <a:effectLst/>
                        </a:rPr>
                        <a:t> </a:t>
                      </a:r>
                      <a:endParaRPr lang="pl-PL" sz="2000" b="1" dirty="0">
                        <a:effectLst/>
                        <a:latin typeface="Calibri" charset="0"/>
                      </a:endParaRPr>
                    </a:p>
                  </a:txBody>
                  <a:tcPr marL="68580" marR="68580" marT="0" marB="0" anchor="ctr"/>
                </a:tc>
                <a:tc>
                  <a:txBody>
                    <a:bodyPr/>
                    <a:lstStyle/>
                    <a:p>
                      <a:pPr algn="ctr"/>
                      <a:r>
                        <a:rPr lang="en-GB" sz="2000" b="1" dirty="0">
                          <a:effectLst/>
                        </a:rPr>
                        <a:t>S/TFA</a:t>
                      </a:r>
                      <a:endParaRPr lang="pl-PL" sz="2000" b="1" dirty="0">
                        <a:effectLst/>
                        <a:latin typeface="Calibri" charset="0"/>
                      </a:endParaRPr>
                    </a:p>
                  </a:txBody>
                  <a:tcPr marL="68580" marR="68580" marT="0" marB="0" anchor="ctr"/>
                </a:tc>
                <a:tc>
                  <a:txBody>
                    <a:bodyPr/>
                    <a:lstStyle/>
                    <a:p>
                      <a:pPr algn="ctr"/>
                      <a:r>
                        <a:rPr lang="en-GB" sz="2000" b="1" dirty="0">
                          <a:effectLst/>
                        </a:rPr>
                        <a:t>RS/TFA</a:t>
                      </a:r>
                      <a:endParaRPr lang="pl-PL" sz="2000" b="1" dirty="0">
                        <a:effectLst/>
                        <a:latin typeface="Calibri" charset="0"/>
                      </a:endParaRPr>
                    </a:p>
                  </a:txBody>
                  <a:tcPr marL="68580" marR="68580" marT="0" marB="0" anchor="ctr"/>
                </a:tc>
                <a:tc>
                  <a:txBody>
                    <a:bodyPr/>
                    <a:lstStyle/>
                    <a:p>
                      <a:pPr algn="ctr"/>
                      <a:r>
                        <a:rPr lang="en-GB" sz="2000" b="1" dirty="0">
                          <a:effectLst/>
                        </a:rPr>
                        <a:t>R/TFA</a:t>
                      </a:r>
                      <a:endParaRPr lang="pl-PL" sz="2000" b="1" dirty="0">
                        <a:effectLst/>
                        <a:latin typeface="Calibri" charset="0"/>
                      </a:endParaRPr>
                    </a:p>
                  </a:txBody>
                  <a:tcPr marL="68580" marR="68580" marT="0" marB="0" anchor="ctr"/>
                </a:tc>
              </a:tr>
              <a:tr h="2330214">
                <a:tc>
                  <a:txBody>
                    <a:bodyPr/>
                    <a:lstStyle/>
                    <a:p>
                      <a:pPr marL="71755" marR="71755" algn="ctr">
                        <a:spcAft>
                          <a:spcPts val="0"/>
                        </a:spcAft>
                      </a:pPr>
                      <a:r>
                        <a:rPr lang="en-GB" sz="2000" b="1" dirty="0">
                          <a:effectLst/>
                        </a:rPr>
                        <a:t>T_PAY</a:t>
                      </a:r>
                      <a:endParaRPr lang="pl-PL" sz="2000" b="1" dirty="0">
                        <a:effectLst/>
                        <a:latin typeface="Calibri" charset="0"/>
                      </a:endParaRPr>
                    </a:p>
                  </a:txBody>
                  <a:tcPr marL="68580" marR="68580" marT="0" marB="0" vert="vert270" anchor="ctr"/>
                </a:tc>
                <a:tc>
                  <a:txBody>
                    <a:bodyPr/>
                    <a:lstStyle/>
                    <a:p>
                      <a:pPr algn="l"/>
                      <a:r>
                        <a:rPr lang="en-GB" sz="2000" b="1" dirty="0">
                          <a:effectLst/>
                        </a:rPr>
                        <a:t>AT (2)h, AT (3-5)l***</a:t>
                      </a:r>
                      <a:endParaRPr lang="pl-PL" sz="2000" b="1" dirty="0">
                        <a:effectLst/>
                      </a:endParaRPr>
                    </a:p>
                    <a:p>
                      <a:pPr algn="l"/>
                      <a:r>
                        <a:rPr lang="en-GB" sz="2000" b="1" dirty="0">
                          <a:effectLst/>
                        </a:rPr>
                        <a:t>BE (2-5)l***</a:t>
                      </a:r>
                      <a:endParaRPr lang="pl-PL" sz="2000" b="1" dirty="0">
                        <a:effectLst/>
                      </a:endParaRPr>
                    </a:p>
                    <a:p>
                      <a:pPr algn="l"/>
                      <a:r>
                        <a:rPr lang="en-GB" sz="2000" b="1" dirty="0">
                          <a:effectLst/>
                        </a:rPr>
                        <a:t>CY (2-5)l**</a:t>
                      </a:r>
                      <a:endParaRPr lang="pl-PL" sz="2000" b="1" dirty="0">
                        <a:effectLst/>
                      </a:endParaRPr>
                    </a:p>
                    <a:p>
                      <a:pPr algn="l"/>
                      <a:r>
                        <a:rPr lang="en-GB" sz="2000" b="1" dirty="0">
                          <a:effectLst/>
                        </a:rPr>
                        <a:t>DE (2-4)l***, DE (5)l</a:t>
                      </a:r>
                      <a:endParaRPr lang="pl-PL" sz="2000" b="1" dirty="0">
                        <a:effectLst/>
                      </a:endParaRPr>
                    </a:p>
                    <a:p>
                      <a:pPr algn="l"/>
                      <a:r>
                        <a:rPr lang="en-GB" sz="2000" b="1" dirty="0">
                          <a:effectLst/>
                        </a:rPr>
                        <a:t>ES (2)h, ES (3)l, ES (4)h, ES (</a:t>
                      </a:r>
                      <a:r>
                        <a:rPr lang="en-GB" sz="2000" b="1" dirty="0" smtClean="0">
                          <a:effectLst/>
                        </a:rPr>
                        <a:t>5)l</a:t>
                      </a:r>
                      <a:endParaRPr lang="pl-PL" sz="2000" b="1" dirty="0">
                        <a:effectLst/>
                      </a:endParaRPr>
                    </a:p>
                    <a:p>
                      <a:pPr algn="l"/>
                      <a:r>
                        <a:rPr lang="en-GB" sz="2000" b="1" dirty="0">
                          <a:effectLst/>
                        </a:rPr>
                        <a:t>FR (2)h, FR (3)l, FR (4-5)h**</a:t>
                      </a:r>
                      <a:endParaRPr lang="pl-PL" sz="2000" b="1" dirty="0">
                        <a:effectLst/>
                      </a:endParaRPr>
                    </a:p>
                    <a:p>
                      <a:pPr algn="l"/>
                      <a:r>
                        <a:rPr lang="en-GB" sz="2000" b="1" dirty="0">
                          <a:effectLst/>
                        </a:rPr>
                        <a:t>GR (2-5)l</a:t>
                      </a:r>
                      <a:r>
                        <a:rPr lang="en-GB" sz="2000" b="1" dirty="0" smtClean="0">
                          <a:effectLst/>
                        </a:rPr>
                        <a:t>*</a:t>
                      </a:r>
                      <a:endParaRPr lang="pl-PL" sz="2000" b="1" dirty="0">
                        <a:effectLst/>
                      </a:endParaRPr>
                    </a:p>
                    <a:p>
                      <a:pPr algn="l"/>
                      <a:r>
                        <a:rPr lang="en-GB" sz="2000" b="1" dirty="0">
                          <a:effectLst/>
                        </a:rPr>
                        <a:t>IT (2-4)l***, IT (5)l</a:t>
                      </a:r>
                      <a:endParaRPr lang="pl-PL" sz="2000" b="1" dirty="0">
                        <a:effectLst/>
                      </a:endParaRPr>
                    </a:p>
                    <a:p>
                      <a:pPr algn="l"/>
                      <a:r>
                        <a:rPr lang="en-GB" sz="2000" b="1" dirty="0">
                          <a:effectLst/>
                        </a:rPr>
                        <a:t>LU (2-4)l**, LU (5)l</a:t>
                      </a:r>
                      <a:endParaRPr lang="pl-PL" sz="2000" b="1" dirty="0">
                        <a:effectLst/>
                      </a:endParaRPr>
                    </a:p>
                    <a:p>
                      <a:pPr algn="l"/>
                      <a:r>
                        <a:rPr lang="en-GB" sz="2000" b="1" dirty="0">
                          <a:effectLst/>
                        </a:rPr>
                        <a:t>MT (2)l, MT (3-4)h**, MT (5)l</a:t>
                      </a:r>
                      <a:endParaRPr lang="pl-PL" sz="2000" b="1" dirty="0">
                        <a:effectLst/>
                      </a:endParaRPr>
                    </a:p>
                    <a:p>
                      <a:pPr algn="l"/>
                      <a:r>
                        <a:rPr lang="en-GB" sz="2000" b="1" dirty="0">
                          <a:effectLst/>
                        </a:rPr>
                        <a:t>NL (2-5)l*</a:t>
                      </a:r>
                      <a:endParaRPr lang="pl-PL" sz="2000" b="1" dirty="0">
                        <a:effectLst/>
                      </a:endParaRPr>
                    </a:p>
                    <a:p>
                      <a:pPr algn="l"/>
                      <a:r>
                        <a:rPr lang="en-GB" sz="2000" b="1" dirty="0">
                          <a:effectLst/>
                        </a:rPr>
                        <a:t>PT (2-4)l***, PT (5)l</a:t>
                      </a:r>
                      <a:endParaRPr lang="pl-PL" sz="2000" b="1" dirty="0">
                        <a:effectLst/>
                      </a:endParaRPr>
                    </a:p>
                    <a:p>
                      <a:pPr algn="l"/>
                      <a:r>
                        <a:rPr lang="en-GB" sz="2000" b="1" dirty="0">
                          <a:effectLst/>
                        </a:rPr>
                        <a:t>SI (2-4)l**, SI (5)l</a:t>
                      </a:r>
                      <a:endParaRPr lang="pl-PL" sz="2000" b="1" dirty="0">
                        <a:effectLst/>
                      </a:endParaRPr>
                    </a:p>
                    <a:p>
                      <a:pPr algn="l"/>
                      <a:r>
                        <a:rPr lang="en-GB" sz="2000" b="1" dirty="0">
                          <a:effectLst/>
                        </a:rPr>
                        <a:t>SK (2-3)l**, SK (4)h, SK (5)l</a:t>
                      </a:r>
                      <a:endParaRPr lang="pl-PL" sz="2000" b="1" dirty="0">
                        <a:effectLst/>
                      </a:endParaRPr>
                    </a:p>
                    <a:p>
                      <a:pPr algn="l"/>
                      <a:r>
                        <a:rPr lang="en-GB" sz="2000" b="1" dirty="0">
                          <a:effectLst/>
                        </a:rPr>
                        <a:t>EA (2-5)l*</a:t>
                      </a:r>
                      <a:endParaRPr lang="pl-PL" sz="2000" b="1" dirty="0">
                        <a:effectLst/>
                        <a:latin typeface="Calibri" charset="0"/>
                      </a:endParaRPr>
                    </a:p>
                  </a:txBody>
                  <a:tcPr marL="68580" marR="68580" marT="0" marB="0"/>
                </a:tc>
                <a:tc>
                  <a:txBody>
                    <a:bodyPr/>
                    <a:lstStyle/>
                    <a:p>
                      <a:pPr algn="l"/>
                      <a:r>
                        <a:rPr lang="en-GB" sz="2000" b="1" dirty="0">
                          <a:effectLst/>
                        </a:rPr>
                        <a:t>AT (2-4)h**, AT (5)h</a:t>
                      </a:r>
                      <a:endParaRPr lang="pl-PL" sz="2000" b="1" dirty="0">
                        <a:effectLst/>
                      </a:endParaRPr>
                    </a:p>
                    <a:p>
                      <a:pPr algn="l"/>
                      <a:r>
                        <a:rPr lang="en-GB" sz="2000" b="1" dirty="0">
                          <a:effectLst/>
                        </a:rPr>
                        <a:t>BE (2-5)h*</a:t>
                      </a:r>
                      <a:endParaRPr lang="pl-PL" sz="2000" b="1" dirty="0">
                        <a:effectLst/>
                      </a:endParaRPr>
                    </a:p>
                    <a:p>
                      <a:pPr algn="l"/>
                      <a:r>
                        <a:rPr lang="en-GB" sz="2000" b="1" dirty="0">
                          <a:effectLst/>
                        </a:rPr>
                        <a:t>CY (2-5)h*</a:t>
                      </a:r>
                      <a:endParaRPr lang="pl-PL" sz="2000" b="1" dirty="0">
                        <a:effectLst/>
                      </a:endParaRPr>
                    </a:p>
                    <a:p>
                      <a:pPr algn="l"/>
                      <a:r>
                        <a:rPr lang="en-GB" sz="2000" b="1" dirty="0">
                          <a:effectLst/>
                        </a:rPr>
                        <a:t>DE (2-5)h*</a:t>
                      </a:r>
                      <a:endParaRPr lang="pl-PL" sz="2000" b="1" dirty="0">
                        <a:effectLst/>
                      </a:endParaRPr>
                    </a:p>
                    <a:p>
                      <a:pPr algn="l"/>
                      <a:r>
                        <a:rPr lang="en-GB" sz="2000" b="1" dirty="0">
                          <a:effectLst/>
                        </a:rPr>
                        <a:t>ES (2-5)h*</a:t>
                      </a:r>
                      <a:endParaRPr lang="pl-PL" sz="2000" b="1" dirty="0">
                        <a:effectLst/>
                      </a:endParaRPr>
                    </a:p>
                    <a:p>
                      <a:pPr algn="l"/>
                      <a:r>
                        <a:rPr lang="en-GB" sz="2000" b="1" dirty="0">
                          <a:effectLst/>
                        </a:rPr>
                        <a:t> </a:t>
                      </a:r>
                      <a:r>
                        <a:rPr lang="en-GB" sz="2000" b="1" dirty="0" smtClean="0">
                          <a:effectLst/>
                        </a:rPr>
                        <a:t>FR </a:t>
                      </a:r>
                      <a:r>
                        <a:rPr lang="en-GB" sz="2000" b="1" dirty="0">
                          <a:effectLst/>
                        </a:rPr>
                        <a:t>(2-5)l*</a:t>
                      </a:r>
                      <a:endParaRPr lang="pl-PL" sz="2000" b="1" dirty="0">
                        <a:effectLst/>
                      </a:endParaRPr>
                    </a:p>
                    <a:p>
                      <a:pPr algn="l"/>
                      <a:r>
                        <a:rPr lang="en-GB" sz="2000" b="1" dirty="0">
                          <a:effectLst/>
                        </a:rPr>
                        <a:t>GR (2-3)h**, GR (4)l, GR (5)h</a:t>
                      </a:r>
                      <a:endParaRPr lang="pl-PL" sz="2000" b="1" dirty="0">
                        <a:effectLst/>
                      </a:endParaRPr>
                    </a:p>
                    <a:p>
                      <a:pPr algn="l"/>
                      <a:r>
                        <a:rPr lang="en-GB" sz="2000" b="1" dirty="0">
                          <a:effectLst/>
                        </a:rPr>
                        <a:t>IT (2-5)h*</a:t>
                      </a:r>
                      <a:endParaRPr lang="pl-PL" sz="2000" b="1" dirty="0">
                        <a:effectLst/>
                      </a:endParaRPr>
                    </a:p>
                    <a:p>
                      <a:pPr algn="l"/>
                      <a:r>
                        <a:rPr lang="en-GB" sz="2000" b="1" dirty="0">
                          <a:effectLst/>
                        </a:rPr>
                        <a:t>LU (2-4)h**, LU (5)h</a:t>
                      </a:r>
                      <a:endParaRPr lang="pl-PL" sz="2000" b="1" dirty="0">
                        <a:effectLst/>
                      </a:endParaRPr>
                    </a:p>
                    <a:p>
                      <a:pPr algn="l"/>
                      <a:r>
                        <a:rPr lang="en-GB" sz="2000" b="1" dirty="0">
                          <a:effectLst/>
                        </a:rPr>
                        <a:t>MT (2-4)l*, MT (5)h</a:t>
                      </a:r>
                      <a:endParaRPr lang="pl-PL" sz="2000" b="1" dirty="0">
                        <a:effectLst/>
                      </a:endParaRPr>
                    </a:p>
                    <a:p>
                      <a:pPr algn="l"/>
                      <a:r>
                        <a:rPr lang="en-GB" sz="2000" b="1" dirty="0" smtClean="0">
                          <a:effectLst/>
                        </a:rPr>
                        <a:t>NL </a:t>
                      </a:r>
                      <a:r>
                        <a:rPr lang="en-GB" sz="2000" b="1" dirty="0">
                          <a:effectLst/>
                        </a:rPr>
                        <a:t>(2-5)h*</a:t>
                      </a:r>
                      <a:endParaRPr lang="pl-PL" sz="2000" b="1" dirty="0">
                        <a:effectLst/>
                      </a:endParaRPr>
                    </a:p>
                    <a:p>
                      <a:pPr algn="l"/>
                      <a:r>
                        <a:rPr lang="en-GB" sz="2000" b="1" dirty="0">
                          <a:effectLst/>
                        </a:rPr>
                        <a:t>PT (2-5)h*</a:t>
                      </a:r>
                      <a:endParaRPr lang="pl-PL" sz="2000" b="1" dirty="0">
                        <a:effectLst/>
                      </a:endParaRPr>
                    </a:p>
                    <a:p>
                      <a:pPr algn="l"/>
                      <a:r>
                        <a:rPr lang="en-GB" sz="2000" b="1" dirty="0">
                          <a:effectLst/>
                        </a:rPr>
                        <a:t>SI (2-5)h*</a:t>
                      </a:r>
                      <a:endParaRPr lang="pl-PL" sz="2000" b="1" dirty="0">
                        <a:effectLst/>
                      </a:endParaRPr>
                    </a:p>
                    <a:p>
                      <a:pPr algn="l"/>
                      <a:r>
                        <a:rPr lang="en-GB" sz="2000" b="1" dirty="0">
                          <a:effectLst/>
                        </a:rPr>
                        <a:t>SK (2-5)h*</a:t>
                      </a:r>
                      <a:endParaRPr lang="pl-PL" sz="2000" b="1" dirty="0">
                        <a:effectLst/>
                      </a:endParaRPr>
                    </a:p>
                    <a:p>
                      <a:pPr algn="l"/>
                      <a:r>
                        <a:rPr lang="en-GB" sz="2000" b="1" dirty="0">
                          <a:effectLst/>
                        </a:rPr>
                        <a:t>EA (2-4)h**, EA (5)h</a:t>
                      </a:r>
                      <a:endParaRPr lang="pl-PL" sz="2000" b="1" dirty="0">
                        <a:effectLst/>
                        <a:latin typeface="Calibri" charset="0"/>
                      </a:endParaRPr>
                    </a:p>
                  </a:txBody>
                  <a:tcPr marL="68580" marR="68580" marT="0" marB="0"/>
                </a:tc>
                <a:tc>
                  <a:txBody>
                    <a:bodyPr/>
                    <a:lstStyle/>
                    <a:p>
                      <a:pPr algn="l"/>
                      <a:r>
                        <a:rPr lang="en-GB" sz="2000" b="1" dirty="0">
                          <a:effectLst/>
                        </a:rPr>
                        <a:t>AT (2)l, AT (3-5)h***</a:t>
                      </a:r>
                      <a:endParaRPr lang="pl-PL" sz="2000" b="1" dirty="0">
                        <a:effectLst/>
                      </a:endParaRPr>
                    </a:p>
                    <a:p>
                      <a:pPr algn="l"/>
                      <a:r>
                        <a:rPr lang="en-GB" sz="2000" b="1" dirty="0">
                          <a:effectLst/>
                        </a:rPr>
                        <a:t>BE (2-3)h***, BE (4-5)l**</a:t>
                      </a:r>
                      <a:endParaRPr lang="pl-PL" sz="2000" b="1" dirty="0">
                        <a:effectLst/>
                      </a:endParaRPr>
                    </a:p>
                    <a:p>
                      <a:pPr algn="l"/>
                      <a:r>
                        <a:rPr lang="en-GB" sz="2000" b="1" dirty="0">
                          <a:effectLst/>
                        </a:rPr>
                        <a:t>CY (2)l, CY (3-5)h**</a:t>
                      </a:r>
                      <a:endParaRPr lang="pl-PL" sz="2000" b="1" dirty="0">
                        <a:effectLst/>
                      </a:endParaRPr>
                    </a:p>
                    <a:p>
                      <a:pPr algn="l"/>
                      <a:r>
                        <a:rPr lang="en-GB" sz="2000" b="1" dirty="0">
                          <a:effectLst/>
                        </a:rPr>
                        <a:t>DE (2-5)l*</a:t>
                      </a:r>
                      <a:endParaRPr lang="pl-PL" sz="2000" b="1" dirty="0">
                        <a:effectLst/>
                      </a:endParaRPr>
                    </a:p>
                    <a:p>
                      <a:pPr algn="l"/>
                      <a:r>
                        <a:rPr lang="en-GB" sz="2000" b="1" dirty="0">
                          <a:effectLst/>
                        </a:rPr>
                        <a:t>ES (2-4)l*, ES (5)h</a:t>
                      </a:r>
                      <a:endParaRPr lang="pl-PL" sz="2000" b="1" dirty="0">
                        <a:effectLst/>
                      </a:endParaRPr>
                    </a:p>
                    <a:p>
                      <a:pPr algn="l"/>
                      <a:r>
                        <a:rPr lang="en-GB" sz="2000" b="1" dirty="0" smtClean="0">
                          <a:effectLst/>
                        </a:rPr>
                        <a:t>FR </a:t>
                      </a:r>
                      <a:r>
                        <a:rPr lang="en-GB" sz="2000" b="1" dirty="0">
                          <a:effectLst/>
                        </a:rPr>
                        <a:t>(2-5)h*</a:t>
                      </a:r>
                      <a:endParaRPr lang="pl-PL" sz="2000" b="1" dirty="0">
                        <a:effectLst/>
                      </a:endParaRPr>
                    </a:p>
                    <a:p>
                      <a:pPr algn="l"/>
                      <a:r>
                        <a:rPr lang="en-GB" sz="2000" b="1" dirty="0">
                          <a:effectLst/>
                        </a:rPr>
                        <a:t>GR (2-3)l**, GR (4-5)h***</a:t>
                      </a:r>
                      <a:endParaRPr lang="pl-PL" sz="2000" b="1" dirty="0">
                        <a:effectLst/>
                      </a:endParaRPr>
                    </a:p>
                    <a:p>
                      <a:pPr algn="l"/>
                      <a:r>
                        <a:rPr lang="en-GB" sz="2000" b="1" dirty="0" smtClean="0">
                          <a:effectLst/>
                        </a:rPr>
                        <a:t>IT </a:t>
                      </a:r>
                      <a:r>
                        <a:rPr lang="en-GB" sz="2000" b="1" dirty="0">
                          <a:effectLst/>
                        </a:rPr>
                        <a:t>(2-3)h**, IT (4)l, IT (5)h</a:t>
                      </a:r>
                      <a:endParaRPr lang="pl-PL" sz="2000" b="1" dirty="0">
                        <a:effectLst/>
                      </a:endParaRPr>
                    </a:p>
                    <a:p>
                      <a:pPr algn="l"/>
                      <a:r>
                        <a:rPr lang="en-GB" sz="2000" b="1" dirty="0">
                          <a:effectLst/>
                        </a:rPr>
                        <a:t>LU (2)l, LU (3)h, LU (4-5)l**</a:t>
                      </a:r>
                      <a:endParaRPr lang="pl-PL" sz="2000" b="1" dirty="0">
                        <a:effectLst/>
                      </a:endParaRPr>
                    </a:p>
                    <a:p>
                      <a:pPr algn="l"/>
                      <a:r>
                        <a:rPr lang="en-GB" sz="2000" b="1" dirty="0">
                          <a:effectLst/>
                        </a:rPr>
                        <a:t>MT (2-3)h***, MT (4)l, MT (5)h</a:t>
                      </a:r>
                      <a:endParaRPr lang="pl-PL" sz="2000" b="1" dirty="0">
                        <a:effectLst/>
                      </a:endParaRPr>
                    </a:p>
                    <a:p>
                      <a:pPr algn="l"/>
                      <a:r>
                        <a:rPr lang="en-GB" sz="2000" b="1" dirty="0">
                          <a:effectLst/>
                        </a:rPr>
                        <a:t>NL (2)l, NL (3-5)h**</a:t>
                      </a:r>
                      <a:endParaRPr lang="pl-PL" sz="2000" b="1" dirty="0">
                        <a:effectLst/>
                      </a:endParaRPr>
                    </a:p>
                    <a:p>
                      <a:pPr algn="l"/>
                      <a:r>
                        <a:rPr lang="en-GB" sz="2000" b="1" dirty="0">
                          <a:effectLst/>
                        </a:rPr>
                        <a:t>PT (2-3)h***, PT (4)l, PT (5)h</a:t>
                      </a:r>
                      <a:endParaRPr lang="pl-PL" sz="2000" b="1" dirty="0">
                        <a:effectLst/>
                      </a:endParaRPr>
                    </a:p>
                    <a:p>
                      <a:pPr algn="l"/>
                      <a:r>
                        <a:rPr lang="en-GB" sz="2000" b="1" dirty="0">
                          <a:effectLst/>
                        </a:rPr>
                        <a:t>SI (2-3)l***, SI (4-5)h***</a:t>
                      </a:r>
                      <a:endParaRPr lang="pl-PL" sz="2000" b="1" dirty="0">
                        <a:effectLst/>
                      </a:endParaRPr>
                    </a:p>
                    <a:p>
                      <a:pPr algn="l"/>
                      <a:r>
                        <a:rPr lang="en-GB" sz="2000" b="1" dirty="0">
                          <a:effectLst/>
                        </a:rPr>
                        <a:t>SK (2-3)h***, SK (4)l, SK (5)h</a:t>
                      </a:r>
                      <a:endParaRPr lang="pl-PL" sz="2000" b="1" dirty="0">
                        <a:effectLst/>
                      </a:endParaRPr>
                    </a:p>
                    <a:p>
                      <a:pPr algn="l"/>
                      <a:r>
                        <a:rPr lang="en-GB" sz="2000" b="1" dirty="0">
                          <a:effectLst/>
                        </a:rPr>
                        <a:t>EA (2-5)h*</a:t>
                      </a:r>
                      <a:endParaRPr lang="pl-PL" sz="2000" b="1" dirty="0">
                        <a:effectLst/>
                        <a:latin typeface="Calibri" charset="0"/>
                      </a:endParaRPr>
                    </a:p>
                  </a:txBody>
                  <a:tcPr marL="68580" marR="68580" marT="0" marB="0"/>
                </a:tc>
              </a:tr>
            </a:tbl>
          </a:graphicData>
        </a:graphic>
      </p:graphicFrame>
    </p:spTree>
    <p:extLst>
      <p:ext uri="{BB962C8B-B14F-4D97-AF65-F5344CB8AC3E}">
        <p14:creationId xmlns:p14="http://schemas.microsoft.com/office/powerpoint/2010/main" val="14256472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graphicFrame>
        <p:nvGraphicFramePr>
          <p:cNvPr id="6" name="Symbol zastępczy zawartości 5"/>
          <p:cNvGraphicFramePr>
            <a:graphicFrameLocks noGrp="1"/>
          </p:cNvGraphicFramePr>
          <p:nvPr>
            <p:ph idx="1"/>
            <p:extLst>
              <p:ext uri="{D42A27DB-BD31-4B8C-83A1-F6EECF244321}">
                <p14:modId xmlns:p14="http://schemas.microsoft.com/office/powerpoint/2010/main" val="1334585660"/>
              </p:ext>
            </p:extLst>
          </p:nvPr>
        </p:nvGraphicFramePr>
        <p:xfrm>
          <a:off x="838201" y="365125"/>
          <a:ext cx="10515599" cy="5943600"/>
        </p:xfrm>
        <a:graphic>
          <a:graphicData uri="http://schemas.openxmlformats.org/drawingml/2006/table">
            <a:tbl>
              <a:tblPr firstRow="1" firstCol="1" bandRow="1">
                <a:tableStyleId>{5940675A-B579-460E-94D1-54222C63F5DA}</a:tableStyleId>
              </a:tblPr>
              <a:tblGrid>
                <a:gridCol w="643358"/>
                <a:gridCol w="740780"/>
                <a:gridCol w="2620763"/>
                <a:gridCol w="3282705"/>
                <a:gridCol w="3227993"/>
              </a:tblGrid>
              <a:tr h="410901">
                <a:tc>
                  <a:txBody>
                    <a:bodyPr/>
                    <a:lstStyle/>
                    <a:p>
                      <a:pPr algn="ctr">
                        <a:lnSpc>
                          <a:spcPct val="150000"/>
                        </a:lnSpc>
                      </a:pPr>
                      <a:r>
                        <a:rPr lang="en-GB" sz="2000" b="1" dirty="0">
                          <a:effectLst/>
                        </a:rPr>
                        <a:t> </a:t>
                      </a:r>
                      <a:endParaRPr lang="pl-PL" sz="2000" b="1" dirty="0">
                        <a:effectLst/>
                        <a:latin typeface="Calibri" charset="0"/>
                      </a:endParaRPr>
                    </a:p>
                  </a:txBody>
                  <a:tcPr marL="6559" marR="6559" marT="0" marB="0" anchor="b"/>
                </a:tc>
                <a:tc gridSpan="2">
                  <a:txBody>
                    <a:bodyPr/>
                    <a:lstStyle/>
                    <a:p>
                      <a:pPr algn="ctr">
                        <a:lnSpc>
                          <a:spcPct val="150000"/>
                        </a:lnSpc>
                      </a:pPr>
                      <a:r>
                        <a:rPr lang="en-GB" sz="2000" b="1" dirty="0">
                          <a:effectLst/>
                        </a:rPr>
                        <a:t>S/TFA</a:t>
                      </a:r>
                      <a:endParaRPr lang="pl-PL" sz="2000" b="1" dirty="0">
                        <a:effectLst/>
                        <a:latin typeface="Calibri" charset="0"/>
                      </a:endParaRPr>
                    </a:p>
                  </a:txBody>
                  <a:tcPr marL="6559" marR="6559" marT="0" marB="0"/>
                </a:tc>
                <a:tc hMerge="1">
                  <a:txBody>
                    <a:bodyPr/>
                    <a:lstStyle/>
                    <a:p>
                      <a:endParaRPr lang="pl-PL"/>
                    </a:p>
                  </a:txBody>
                  <a:tcPr/>
                </a:tc>
                <a:tc>
                  <a:txBody>
                    <a:bodyPr/>
                    <a:lstStyle/>
                    <a:p>
                      <a:pPr algn="ctr">
                        <a:lnSpc>
                          <a:spcPct val="150000"/>
                        </a:lnSpc>
                      </a:pPr>
                      <a:r>
                        <a:rPr lang="en-GB" sz="2000" b="1" dirty="0">
                          <a:effectLst/>
                        </a:rPr>
                        <a:t>RS/TFA</a:t>
                      </a:r>
                      <a:endParaRPr lang="pl-PL" sz="2000" b="1" dirty="0">
                        <a:effectLst/>
                        <a:latin typeface="Calibri" charset="0"/>
                      </a:endParaRPr>
                    </a:p>
                  </a:txBody>
                  <a:tcPr marL="6559" marR="6559" marT="0" marB="0" anchor="ctr"/>
                </a:tc>
                <a:tc>
                  <a:txBody>
                    <a:bodyPr/>
                    <a:lstStyle/>
                    <a:p>
                      <a:pPr algn="ctr">
                        <a:lnSpc>
                          <a:spcPct val="150000"/>
                        </a:lnSpc>
                      </a:pPr>
                      <a:r>
                        <a:rPr lang="en-GB" sz="2000" b="1" dirty="0">
                          <a:effectLst/>
                        </a:rPr>
                        <a:t>R/TFA</a:t>
                      </a:r>
                      <a:endParaRPr lang="pl-PL" sz="2000" b="1" dirty="0">
                        <a:effectLst/>
                        <a:latin typeface="Calibri" charset="0"/>
                      </a:endParaRPr>
                    </a:p>
                  </a:txBody>
                  <a:tcPr marL="6559" marR="6559" marT="0" marB="0" anchor="ctr"/>
                </a:tc>
              </a:tr>
              <a:tr h="207822">
                <a:tc rowSpan="3">
                  <a:txBody>
                    <a:bodyPr/>
                    <a:lstStyle/>
                    <a:p>
                      <a:pPr algn="ctr">
                        <a:lnSpc>
                          <a:spcPct val="150000"/>
                        </a:lnSpc>
                      </a:pPr>
                      <a:r>
                        <a:rPr lang="en-GB" sz="2000" b="1" dirty="0">
                          <a:effectLst/>
                        </a:rPr>
                        <a:t>AT</a:t>
                      </a:r>
                      <a:endParaRPr lang="pl-PL" sz="2000" b="1" dirty="0">
                        <a:effectLst/>
                        <a:latin typeface="Calibri" charset="0"/>
                      </a:endParaRPr>
                    </a:p>
                  </a:txBody>
                  <a:tcPr marL="6559" marR="6559" marT="0" marB="0" anchor="ctr"/>
                </a:tc>
                <a:tc rowSpan="3">
                  <a:txBody>
                    <a:bodyPr/>
                    <a:lstStyle/>
                    <a:p>
                      <a:pPr algn="l">
                        <a:lnSpc>
                          <a:spcPct val="150000"/>
                        </a:lnSpc>
                      </a:pPr>
                      <a:r>
                        <a:rPr lang="en-GB" sz="2000" b="1" dirty="0">
                          <a:effectLst/>
                        </a:rPr>
                        <a:t>HHM</a:t>
                      </a:r>
                      <a:endParaRPr lang="pl-PL" sz="2000" b="1" dirty="0">
                        <a:effectLst/>
                      </a:endParaRPr>
                    </a:p>
                    <a:p>
                      <a:pPr algn="l">
                        <a:lnSpc>
                          <a:spcPct val="150000"/>
                        </a:lnSpc>
                      </a:pPr>
                      <a:r>
                        <a:rPr lang="en-GB" sz="2000" b="1" dirty="0">
                          <a:effectLst/>
                        </a:rPr>
                        <a:t>GI</a:t>
                      </a:r>
                      <a:endParaRPr lang="pl-PL" sz="2000" b="1" dirty="0">
                        <a:effectLst/>
                      </a:endParaRPr>
                    </a:p>
                    <a:p>
                      <a:pPr algn="l">
                        <a:lnSpc>
                          <a:spcPct val="150000"/>
                        </a:lnSpc>
                      </a:pPr>
                      <a:r>
                        <a:rPr lang="en-GB" sz="2000" b="1" dirty="0">
                          <a:effectLst/>
                        </a:rPr>
                        <a:t>T_PAY</a:t>
                      </a:r>
                      <a:endParaRPr lang="pl-PL" sz="2000" b="1" dirty="0">
                        <a:effectLst/>
                        <a:latin typeface="Calibri" charset="0"/>
                      </a:endParaRPr>
                    </a:p>
                  </a:txBody>
                  <a:tcPr marL="6559" marR="6559" marT="0" marB="0" anchor="ctr"/>
                </a:tc>
                <a:tc>
                  <a:txBody>
                    <a:bodyPr/>
                    <a:lstStyle/>
                    <a:p>
                      <a:pPr algn="ctr">
                        <a:lnSpc>
                          <a:spcPct val="150000"/>
                        </a:lnSpc>
                      </a:pPr>
                      <a:r>
                        <a:rPr lang="en-GB" sz="2000" b="1">
                          <a:effectLst/>
                        </a:rPr>
                        <a:t>+5 (0.05)</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(-0.02)</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(-0.04)</a:t>
                      </a:r>
                      <a:endParaRPr lang="pl-PL" sz="2000" b="1">
                        <a:effectLst/>
                        <a:latin typeface="Calibri" charset="0"/>
                      </a:endParaRPr>
                    </a:p>
                  </a:txBody>
                  <a:tcPr marL="6559" marR="6559" marT="0" marB="0" anchor="ctr"/>
                </a:tc>
              </a:tr>
              <a:tr h="109437">
                <a:tc vMerge="1">
                  <a:txBody>
                    <a:bodyPr/>
                    <a:lstStyle/>
                    <a:p>
                      <a:endParaRPr lang="pl-PL"/>
                    </a:p>
                  </a:txBody>
                  <a:tcPr/>
                </a:tc>
                <a:tc vMerge="1">
                  <a:txBody>
                    <a:bodyPr/>
                    <a:lstStyle/>
                    <a:p>
                      <a:endParaRPr lang="pl-PL"/>
                    </a:p>
                  </a:txBody>
                  <a:tcPr/>
                </a:tc>
                <a:tc>
                  <a:txBody>
                    <a:bodyPr/>
                    <a:lstStyle/>
                    <a:p>
                      <a:pPr algn="ctr">
                        <a:lnSpc>
                          <a:spcPct val="150000"/>
                        </a:lnSpc>
                      </a:pPr>
                      <a:r>
                        <a:rPr lang="en-GB" sz="2000" b="1">
                          <a:effectLst/>
                        </a:rPr>
                        <a:t>-5 (-0.24)</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(0.11)</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(0.12)</a:t>
                      </a:r>
                      <a:endParaRPr lang="pl-PL" sz="2000" b="1">
                        <a:effectLst/>
                        <a:latin typeface="Calibri" charset="0"/>
                      </a:endParaRPr>
                    </a:p>
                  </a:txBody>
                  <a:tcPr marL="6559" marR="6559" marT="0" marB="0" anchor="ctr"/>
                </a:tc>
              </a:tr>
              <a:tr h="323569">
                <a:tc vMerge="1">
                  <a:txBody>
                    <a:bodyPr/>
                    <a:lstStyle/>
                    <a:p>
                      <a:endParaRPr lang="pl-PL"/>
                    </a:p>
                  </a:txBody>
                  <a:tcPr/>
                </a:tc>
                <a:tc vMerge="1">
                  <a:txBody>
                    <a:bodyPr/>
                    <a:lstStyle/>
                    <a:p>
                      <a:endParaRPr lang="pl-PL"/>
                    </a:p>
                  </a:txBody>
                  <a:tcPr/>
                </a:tc>
                <a:tc>
                  <a:txBody>
                    <a:bodyPr/>
                    <a:lstStyle/>
                    <a:p>
                      <a:pPr algn="ctr">
                        <a:lnSpc>
                          <a:spcPct val="150000"/>
                        </a:lnSpc>
                      </a:pPr>
                      <a:r>
                        <a:rPr lang="en-GB" sz="2000" b="1">
                          <a:effectLst/>
                        </a:rPr>
                        <a:t>-3 (0.04)</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+4 (0.02)</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+3 (0.04); -2 (-0.02)</a:t>
                      </a:r>
                      <a:endParaRPr lang="pl-PL" sz="2000" b="1">
                        <a:effectLst/>
                        <a:latin typeface="Calibri" charset="0"/>
                      </a:endParaRPr>
                    </a:p>
                  </a:txBody>
                  <a:tcPr marL="6559" marR="6559" marT="0" marB="0" anchor="ctr"/>
                </a:tc>
              </a:tr>
              <a:tr h="410901">
                <a:tc rowSpan="3">
                  <a:txBody>
                    <a:bodyPr/>
                    <a:lstStyle/>
                    <a:p>
                      <a:pPr algn="ctr">
                        <a:lnSpc>
                          <a:spcPct val="150000"/>
                        </a:lnSpc>
                      </a:pPr>
                      <a:r>
                        <a:rPr lang="en-GB" sz="2000" b="1">
                          <a:effectLst/>
                        </a:rPr>
                        <a:t>BE</a:t>
                      </a:r>
                      <a:endParaRPr lang="pl-PL" sz="2000" b="1">
                        <a:effectLst/>
                        <a:latin typeface="Calibri" charset="0"/>
                      </a:endParaRPr>
                    </a:p>
                  </a:txBody>
                  <a:tcPr marL="6559" marR="6559" marT="0" marB="0" anchor="ctr"/>
                </a:tc>
                <a:tc>
                  <a:txBody>
                    <a:bodyPr/>
                    <a:lstStyle/>
                    <a:p>
                      <a:pPr algn="l">
                        <a:lnSpc>
                          <a:spcPct val="150000"/>
                        </a:lnSpc>
                      </a:pPr>
                      <a:r>
                        <a:rPr lang="en-GB" sz="2000" b="1">
                          <a:effectLst/>
                        </a:rPr>
                        <a:t>HHM</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-3 (0.04)</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(0.07)</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(-0.03)</a:t>
                      </a:r>
                      <a:endParaRPr lang="pl-PL" sz="2000" b="1">
                        <a:effectLst/>
                        <a:latin typeface="Calibri" charset="0"/>
                      </a:endParaRPr>
                    </a:p>
                  </a:txBody>
                  <a:tcPr marL="6559" marR="6559" marT="0" marB="0" anchor="ctr"/>
                </a:tc>
              </a:tr>
              <a:tr h="410901">
                <a:tc vMerge="1">
                  <a:txBody>
                    <a:bodyPr/>
                    <a:lstStyle/>
                    <a:p>
                      <a:endParaRPr lang="pl-PL"/>
                    </a:p>
                  </a:txBody>
                  <a:tcPr/>
                </a:tc>
                <a:tc>
                  <a:txBody>
                    <a:bodyPr/>
                    <a:lstStyle/>
                    <a:p>
                      <a:pPr algn="l">
                        <a:lnSpc>
                          <a:spcPct val="150000"/>
                        </a:lnSpc>
                      </a:pPr>
                      <a:r>
                        <a:rPr lang="en-GB" sz="2000" b="1">
                          <a:effectLst/>
                        </a:rPr>
                        <a:t>GI</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(-0.23)</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+4 (0.08)</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(0.17)</a:t>
                      </a:r>
                      <a:endParaRPr lang="pl-PL" sz="2000" b="1">
                        <a:effectLst/>
                        <a:latin typeface="Calibri" charset="0"/>
                      </a:endParaRPr>
                    </a:p>
                  </a:txBody>
                  <a:tcPr marL="6559" marR="6559" marT="0" marB="0" anchor="ctr"/>
                </a:tc>
              </a:tr>
              <a:tr h="410901">
                <a:tc vMerge="1">
                  <a:txBody>
                    <a:bodyPr/>
                    <a:lstStyle/>
                    <a:p>
                      <a:endParaRPr lang="pl-PL"/>
                    </a:p>
                  </a:txBody>
                  <a:tcPr/>
                </a:tc>
                <a:tc>
                  <a:txBody>
                    <a:bodyPr/>
                    <a:lstStyle/>
                    <a:p>
                      <a:pPr algn="l">
                        <a:lnSpc>
                          <a:spcPct val="150000"/>
                        </a:lnSpc>
                      </a:pPr>
                      <a:r>
                        <a:rPr lang="en-GB" sz="2000" b="1">
                          <a:effectLst/>
                        </a:rPr>
                        <a:t>T_PAY</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-2 (-0.11)</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+2 (0.09)</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(-0.02)</a:t>
                      </a:r>
                      <a:endParaRPr lang="pl-PL" sz="2000" b="1">
                        <a:effectLst/>
                        <a:latin typeface="Calibri" charset="0"/>
                      </a:endParaRPr>
                    </a:p>
                  </a:txBody>
                  <a:tcPr marL="6559" marR="6559" marT="0" marB="0" anchor="ctr"/>
                </a:tc>
              </a:tr>
              <a:tr h="410901">
                <a:tc rowSpan="3">
                  <a:txBody>
                    <a:bodyPr/>
                    <a:lstStyle/>
                    <a:p>
                      <a:pPr algn="ctr">
                        <a:lnSpc>
                          <a:spcPct val="150000"/>
                        </a:lnSpc>
                      </a:pPr>
                      <a:r>
                        <a:rPr lang="en-GB" sz="2000" b="1">
                          <a:effectLst/>
                        </a:rPr>
                        <a:t>CY</a:t>
                      </a:r>
                      <a:endParaRPr lang="pl-PL" sz="2000" b="1">
                        <a:effectLst/>
                        <a:latin typeface="Calibri" charset="0"/>
                      </a:endParaRPr>
                    </a:p>
                  </a:txBody>
                  <a:tcPr marL="6559" marR="6559" marT="0" marB="0" anchor="ctr"/>
                </a:tc>
                <a:tc>
                  <a:txBody>
                    <a:bodyPr/>
                    <a:lstStyle/>
                    <a:p>
                      <a:pPr algn="l">
                        <a:lnSpc>
                          <a:spcPct val="150000"/>
                        </a:lnSpc>
                      </a:pPr>
                      <a:r>
                        <a:rPr lang="en-GB" sz="2000" b="1">
                          <a:effectLst/>
                        </a:rPr>
                        <a:t>HHM</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+2 (0.06); -4 (0.004)</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(0.05); -2 (-0.02)</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(-0.06)</a:t>
                      </a:r>
                      <a:endParaRPr lang="pl-PL" sz="2000" b="1">
                        <a:effectLst/>
                        <a:latin typeface="Calibri" charset="0"/>
                      </a:endParaRPr>
                    </a:p>
                  </a:txBody>
                  <a:tcPr marL="6559" marR="6559" marT="0" marB="0" anchor="ctr"/>
                </a:tc>
              </a:tr>
              <a:tr h="410901">
                <a:tc vMerge="1">
                  <a:txBody>
                    <a:bodyPr/>
                    <a:lstStyle/>
                    <a:p>
                      <a:endParaRPr lang="pl-PL"/>
                    </a:p>
                  </a:txBody>
                  <a:tcPr/>
                </a:tc>
                <a:tc>
                  <a:txBody>
                    <a:bodyPr/>
                    <a:lstStyle/>
                    <a:p>
                      <a:pPr algn="l">
                        <a:lnSpc>
                          <a:spcPct val="150000"/>
                        </a:lnSpc>
                      </a:pPr>
                      <a:r>
                        <a:rPr lang="en-GB" sz="2000" b="1">
                          <a:effectLst/>
                        </a:rPr>
                        <a:t>GI</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(-0.14)</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+2 (0.07); -4 (-0.002)</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(0.08)</a:t>
                      </a:r>
                      <a:endParaRPr lang="pl-PL" sz="2000" b="1">
                        <a:effectLst/>
                        <a:latin typeface="Calibri" charset="0"/>
                      </a:endParaRPr>
                    </a:p>
                  </a:txBody>
                  <a:tcPr marL="6559" marR="6559" marT="0" marB="0" anchor="ctr"/>
                </a:tc>
              </a:tr>
              <a:tr h="410901">
                <a:tc vMerge="1">
                  <a:txBody>
                    <a:bodyPr/>
                    <a:lstStyle/>
                    <a:p>
                      <a:endParaRPr lang="pl-PL"/>
                    </a:p>
                  </a:txBody>
                  <a:tcPr/>
                </a:tc>
                <a:tc>
                  <a:txBody>
                    <a:bodyPr/>
                    <a:lstStyle/>
                    <a:p>
                      <a:pPr algn="l">
                        <a:lnSpc>
                          <a:spcPct val="150000"/>
                        </a:lnSpc>
                      </a:pPr>
                      <a:r>
                        <a:rPr lang="en-GB" sz="2000" b="1">
                          <a:effectLst/>
                        </a:rPr>
                        <a:t>T_PAY</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(-0.32)</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(0.20)</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(0.12)</a:t>
                      </a:r>
                      <a:endParaRPr lang="pl-PL" sz="2000" b="1">
                        <a:effectLst/>
                        <a:latin typeface="Calibri" charset="0"/>
                      </a:endParaRPr>
                    </a:p>
                  </a:txBody>
                  <a:tcPr marL="6559" marR="6559" marT="0" marB="0" anchor="ctr"/>
                </a:tc>
              </a:tr>
              <a:tr h="410901">
                <a:tc rowSpan="3">
                  <a:txBody>
                    <a:bodyPr/>
                    <a:lstStyle/>
                    <a:p>
                      <a:pPr algn="ctr">
                        <a:lnSpc>
                          <a:spcPct val="150000"/>
                        </a:lnSpc>
                      </a:pPr>
                      <a:r>
                        <a:rPr lang="en-GB" sz="2000" b="1">
                          <a:effectLst/>
                        </a:rPr>
                        <a:t>DE</a:t>
                      </a:r>
                      <a:endParaRPr lang="pl-PL" sz="2000" b="1">
                        <a:effectLst/>
                        <a:latin typeface="Calibri" charset="0"/>
                      </a:endParaRPr>
                    </a:p>
                  </a:txBody>
                  <a:tcPr marL="6559" marR="6559" marT="0" marB="0" anchor="ctr"/>
                </a:tc>
                <a:tc>
                  <a:txBody>
                    <a:bodyPr/>
                    <a:lstStyle/>
                    <a:p>
                      <a:pPr algn="l">
                        <a:lnSpc>
                          <a:spcPct val="150000"/>
                        </a:lnSpc>
                      </a:pPr>
                      <a:r>
                        <a:rPr lang="en-GB" sz="2000" b="1">
                          <a:effectLst/>
                        </a:rPr>
                        <a:t>HHM</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+2 (0.03)</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+4 (0.07)</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-4 (0.08)</a:t>
                      </a:r>
                      <a:endParaRPr lang="pl-PL" sz="2000" b="1">
                        <a:effectLst/>
                        <a:latin typeface="Calibri" charset="0"/>
                      </a:endParaRPr>
                    </a:p>
                  </a:txBody>
                  <a:tcPr marL="6559" marR="6559" marT="0" marB="0" anchor="ctr"/>
                </a:tc>
              </a:tr>
              <a:tr h="410901">
                <a:tc vMerge="1">
                  <a:txBody>
                    <a:bodyPr/>
                    <a:lstStyle/>
                    <a:p>
                      <a:endParaRPr lang="pl-PL"/>
                    </a:p>
                  </a:txBody>
                  <a:tcPr/>
                </a:tc>
                <a:tc>
                  <a:txBody>
                    <a:bodyPr/>
                    <a:lstStyle/>
                    <a:p>
                      <a:pPr algn="l">
                        <a:lnSpc>
                          <a:spcPct val="150000"/>
                        </a:lnSpc>
                      </a:pPr>
                      <a:r>
                        <a:rPr lang="en-GB" sz="2000" b="1">
                          <a:effectLst/>
                        </a:rPr>
                        <a:t>GI</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(-0.29)</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+3 (0.09)</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(0.22)</a:t>
                      </a:r>
                      <a:endParaRPr lang="pl-PL" sz="2000" b="1">
                        <a:effectLst/>
                        <a:latin typeface="Calibri" charset="0"/>
                      </a:endParaRPr>
                    </a:p>
                  </a:txBody>
                  <a:tcPr marL="6559" marR="6559" marT="0" marB="0" anchor="ctr"/>
                </a:tc>
              </a:tr>
              <a:tr h="410901">
                <a:tc vMerge="1">
                  <a:txBody>
                    <a:bodyPr/>
                    <a:lstStyle/>
                    <a:p>
                      <a:endParaRPr lang="pl-PL"/>
                    </a:p>
                  </a:txBody>
                  <a:tcPr/>
                </a:tc>
                <a:tc>
                  <a:txBody>
                    <a:bodyPr/>
                    <a:lstStyle/>
                    <a:p>
                      <a:pPr algn="l">
                        <a:lnSpc>
                          <a:spcPct val="150000"/>
                        </a:lnSpc>
                      </a:pPr>
                      <a:r>
                        <a:rPr lang="en-GB" sz="2000" b="1">
                          <a:effectLst/>
                        </a:rPr>
                        <a:t>T_PAY</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-5 (-0.06)</a:t>
                      </a:r>
                      <a:endParaRPr lang="pl-PL" sz="2000" b="1">
                        <a:effectLst/>
                        <a:latin typeface="Calibri" charset="0"/>
                      </a:endParaRPr>
                    </a:p>
                  </a:txBody>
                  <a:tcPr marL="6559" marR="6559" marT="0" marB="0" anchor="ctr"/>
                </a:tc>
                <a:tc>
                  <a:txBody>
                    <a:bodyPr/>
                    <a:lstStyle/>
                    <a:p>
                      <a:pPr algn="ctr">
                        <a:lnSpc>
                          <a:spcPct val="150000"/>
                        </a:lnSpc>
                      </a:pPr>
                      <a:r>
                        <a:rPr lang="en-GB" sz="2000" b="1">
                          <a:effectLst/>
                        </a:rPr>
                        <a:t>+2 (0.10)</a:t>
                      </a:r>
                      <a:endParaRPr lang="pl-PL" sz="2000" b="1">
                        <a:effectLst/>
                        <a:latin typeface="Calibri" charset="0"/>
                      </a:endParaRPr>
                    </a:p>
                  </a:txBody>
                  <a:tcPr marL="6559" marR="6559" marT="0" marB="0" anchor="ctr"/>
                </a:tc>
                <a:tc>
                  <a:txBody>
                    <a:bodyPr/>
                    <a:lstStyle/>
                    <a:p>
                      <a:pPr algn="ctr">
                        <a:lnSpc>
                          <a:spcPct val="150000"/>
                        </a:lnSpc>
                      </a:pPr>
                      <a:r>
                        <a:rPr lang="en-GB" sz="2000" b="1" dirty="0">
                          <a:effectLst/>
                        </a:rPr>
                        <a:t>-2 (0.07)</a:t>
                      </a:r>
                      <a:endParaRPr lang="pl-PL" sz="2000" b="1" dirty="0">
                        <a:effectLst/>
                        <a:latin typeface="Calibri" charset="0"/>
                      </a:endParaRPr>
                    </a:p>
                  </a:txBody>
                  <a:tcPr marL="6559" marR="6559" marT="0" marB="0" anchor="ctr"/>
                </a:tc>
              </a:tr>
            </a:tbl>
          </a:graphicData>
        </a:graphic>
      </p:graphicFrame>
    </p:spTree>
    <p:extLst>
      <p:ext uri="{BB962C8B-B14F-4D97-AF65-F5344CB8AC3E}">
        <p14:creationId xmlns:p14="http://schemas.microsoft.com/office/powerpoint/2010/main" val="19041403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1011165201"/>
              </p:ext>
            </p:extLst>
          </p:nvPr>
        </p:nvGraphicFramePr>
        <p:xfrm>
          <a:off x="838200" y="422427"/>
          <a:ext cx="10515600" cy="5463928"/>
        </p:xfrm>
        <a:graphic>
          <a:graphicData uri="http://schemas.openxmlformats.org/drawingml/2006/table">
            <a:tbl>
              <a:tblPr firstRow="1" firstCol="1" bandRow="1">
                <a:tableStyleId>{5940675A-B579-460E-94D1-54222C63F5DA}</a:tableStyleId>
              </a:tblPr>
              <a:tblGrid>
                <a:gridCol w="689658"/>
                <a:gridCol w="925975"/>
                <a:gridCol w="2835797"/>
                <a:gridCol w="2986269"/>
                <a:gridCol w="3077901"/>
              </a:tblGrid>
              <a:tr h="468824">
                <a:tc>
                  <a:txBody>
                    <a:bodyPr/>
                    <a:lstStyle/>
                    <a:p>
                      <a:pPr algn="ctr">
                        <a:lnSpc>
                          <a:spcPct val="150000"/>
                        </a:lnSpc>
                      </a:pPr>
                      <a:r>
                        <a:rPr lang="en-GB" sz="2000" b="1" dirty="0">
                          <a:effectLst/>
                        </a:rPr>
                        <a:t> </a:t>
                      </a:r>
                      <a:endParaRPr lang="pl-PL" sz="2000" b="1" dirty="0">
                        <a:effectLst/>
                        <a:latin typeface="Calibri" charset="0"/>
                      </a:endParaRPr>
                    </a:p>
                  </a:txBody>
                  <a:tcPr marL="6559" marR="6559" marT="0" marB="0" anchor="b"/>
                </a:tc>
                <a:tc gridSpan="2">
                  <a:txBody>
                    <a:bodyPr/>
                    <a:lstStyle/>
                    <a:p>
                      <a:pPr algn="ctr">
                        <a:lnSpc>
                          <a:spcPct val="150000"/>
                        </a:lnSpc>
                      </a:pPr>
                      <a:r>
                        <a:rPr lang="en-GB" sz="2000" b="1">
                          <a:effectLst/>
                        </a:rPr>
                        <a:t>S/TFA</a:t>
                      </a:r>
                      <a:endParaRPr lang="pl-PL" sz="2000" b="1">
                        <a:effectLst/>
                        <a:latin typeface="Calibri" charset="0"/>
                      </a:endParaRPr>
                    </a:p>
                  </a:txBody>
                  <a:tcPr marL="6559" marR="6559" marT="0" marB="0"/>
                </a:tc>
                <a:tc hMerge="1">
                  <a:txBody>
                    <a:bodyPr/>
                    <a:lstStyle/>
                    <a:p>
                      <a:endParaRPr lang="pl-PL"/>
                    </a:p>
                  </a:txBody>
                  <a:tcPr/>
                </a:tc>
                <a:tc>
                  <a:txBody>
                    <a:bodyPr/>
                    <a:lstStyle/>
                    <a:p>
                      <a:pPr algn="ctr">
                        <a:lnSpc>
                          <a:spcPct val="150000"/>
                        </a:lnSpc>
                      </a:pPr>
                      <a:r>
                        <a:rPr lang="en-GB" sz="2000" b="1">
                          <a:effectLst/>
                        </a:rPr>
                        <a:t>RS/TFA</a:t>
                      </a:r>
                      <a:endParaRPr lang="pl-PL" sz="2000" b="1">
                        <a:effectLst/>
                        <a:latin typeface="Calibri" charset="0"/>
                      </a:endParaRPr>
                    </a:p>
                  </a:txBody>
                  <a:tcPr marL="6559" marR="6559" marT="0" marB="0" anchor="ctr"/>
                </a:tc>
                <a:tc>
                  <a:txBody>
                    <a:bodyPr/>
                    <a:lstStyle/>
                    <a:p>
                      <a:pPr algn="ctr">
                        <a:lnSpc>
                          <a:spcPct val="150000"/>
                        </a:lnSpc>
                      </a:pPr>
                      <a:r>
                        <a:rPr lang="en-GB" sz="2000" b="1" dirty="0">
                          <a:effectLst/>
                        </a:rPr>
                        <a:t>R/TFA</a:t>
                      </a:r>
                      <a:endParaRPr lang="pl-PL" sz="2000" b="1" dirty="0">
                        <a:effectLst/>
                        <a:latin typeface="Calibri" charset="0"/>
                      </a:endParaRPr>
                    </a:p>
                  </a:txBody>
                  <a:tcPr marL="6559" marR="6559" marT="0" marB="0" anchor="ctr"/>
                </a:tc>
              </a:tr>
              <a:tr h="468824">
                <a:tc rowSpan="3">
                  <a:txBody>
                    <a:bodyPr/>
                    <a:lstStyle/>
                    <a:p>
                      <a:pPr algn="ctr">
                        <a:lnSpc>
                          <a:spcPct val="150000"/>
                        </a:lnSpc>
                      </a:pPr>
                      <a:r>
                        <a:rPr lang="en-GB" sz="1800" b="1" dirty="0">
                          <a:effectLst/>
                        </a:rPr>
                        <a:t>ES</a:t>
                      </a:r>
                      <a:endParaRPr lang="pl-PL" sz="1800" b="1" dirty="0">
                        <a:effectLst/>
                        <a:latin typeface="Calibri" charset="0"/>
                      </a:endParaRPr>
                    </a:p>
                  </a:txBody>
                  <a:tcPr marL="44450" marR="44450" marT="0" marB="0" anchor="ctr"/>
                </a:tc>
                <a:tc>
                  <a:txBody>
                    <a:bodyPr/>
                    <a:lstStyle/>
                    <a:p>
                      <a:pPr algn="l">
                        <a:lnSpc>
                          <a:spcPct val="150000"/>
                        </a:lnSpc>
                      </a:pPr>
                      <a:r>
                        <a:rPr lang="en-GB" sz="1800" b="1" dirty="0">
                          <a:effectLst/>
                        </a:rPr>
                        <a:t>HHM</a:t>
                      </a:r>
                      <a:endParaRPr lang="pl-PL" sz="1800" b="1" dirty="0">
                        <a:effectLst/>
                        <a:latin typeface="Calibri" charset="0"/>
                      </a:endParaRPr>
                    </a:p>
                  </a:txBody>
                  <a:tcPr marL="44450" marR="44450" marT="0" marB="0" anchor="ctr"/>
                </a:tc>
                <a:tc>
                  <a:txBody>
                    <a:bodyPr/>
                    <a:lstStyle/>
                    <a:p>
                      <a:pPr algn="ctr">
                        <a:lnSpc>
                          <a:spcPct val="150000"/>
                        </a:lnSpc>
                      </a:pPr>
                      <a:r>
                        <a:rPr lang="en-GB" sz="1800" b="1" dirty="0">
                          <a:effectLst/>
                        </a:rPr>
                        <a:t>-2 (-0.02)</a:t>
                      </a:r>
                      <a:endParaRPr lang="pl-PL" sz="1800" b="1" dirty="0">
                        <a:effectLst/>
                        <a:latin typeface="Calibri" charset="0"/>
                      </a:endParaRPr>
                    </a:p>
                  </a:txBody>
                  <a:tcPr marL="44450" marR="44450" marT="0" marB="0" anchor="ctr"/>
                </a:tc>
                <a:tc>
                  <a:txBody>
                    <a:bodyPr/>
                    <a:lstStyle/>
                    <a:p>
                      <a:pPr algn="ctr">
                        <a:lnSpc>
                          <a:spcPct val="150000"/>
                        </a:lnSpc>
                      </a:pPr>
                      <a:r>
                        <a:rPr lang="en-GB" sz="1800" b="1" dirty="0">
                          <a:effectLst/>
                        </a:rPr>
                        <a:t>+4 (0.03)</a:t>
                      </a:r>
                      <a:endParaRPr lang="pl-PL" sz="1800" b="1" dirty="0">
                        <a:effectLst/>
                        <a:latin typeface="Calibri" charset="0"/>
                      </a:endParaRPr>
                    </a:p>
                  </a:txBody>
                  <a:tcPr marL="44450" marR="44450" marT="0" marB="0" anchor="ctr"/>
                </a:tc>
                <a:tc>
                  <a:txBody>
                    <a:bodyPr/>
                    <a:lstStyle/>
                    <a:p>
                      <a:pPr algn="ctr">
                        <a:lnSpc>
                          <a:spcPct val="150000"/>
                        </a:lnSpc>
                      </a:pPr>
                      <a:r>
                        <a:rPr lang="en-GB" sz="1800" b="1" dirty="0">
                          <a:effectLst/>
                        </a:rPr>
                        <a:t>+2 (0.01); -4 (-0.04)</a:t>
                      </a:r>
                      <a:endParaRPr lang="pl-PL" sz="1800" b="1" dirty="0">
                        <a:effectLst/>
                        <a:latin typeface="Calibri" charset="0"/>
                      </a:endParaRPr>
                    </a:p>
                  </a:txBody>
                  <a:tcPr marL="44450" marR="44450" marT="0" marB="0" anchor="ctr"/>
                </a:tc>
              </a:tr>
              <a:tr h="374026">
                <a:tc vMerge="1">
                  <a:txBody>
                    <a:bodyPr/>
                    <a:lstStyle/>
                    <a:p>
                      <a:endParaRPr lang="pl-PL"/>
                    </a:p>
                  </a:txBody>
                  <a:tcPr/>
                </a:tc>
                <a:tc>
                  <a:txBody>
                    <a:bodyPr/>
                    <a:lstStyle/>
                    <a:p>
                      <a:pPr algn="l">
                        <a:lnSpc>
                          <a:spcPct val="150000"/>
                        </a:lnSpc>
                      </a:pPr>
                      <a:r>
                        <a:rPr lang="en-GB" sz="1800" b="1">
                          <a:effectLst/>
                        </a:rPr>
                        <a:t>GI</a:t>
                      </a:r>
                      <a:endParaRPr lang="pl-PL" sz="1800" b="1">
                        <a:effectLst/>
                        <a:latin typeface="Calibri" charset="0"/>
                      </a:endParaRPr>
                    </a:p>
                  </a:txBody>
                  <a:tcPr marL="44450" marR="44450" marT="0" marB="0" anchor="ctr"/>
                </a:tc>
                <a:tc>
                  <a:txBody>
                    <a:bodyPr/>
                    <a:lstStyle/>
                    <a:p>
                      <a:pPr algn="ctr">
                        <a:lnSpc>
                          <a:spcPct val="150000"/>
                        </a:lnSpc>
                      </a:pPr>
                      <a:r>
                        <a:rPr lang="en-GB" sz="1800" b="1" dirty="0">
                          <a:effectLst/>
                        </a:rPr>
                        <a:t>-5 (-0.46)</a:t>
                      </a:r>
                      <a:endParaRPr lang="pl-PL" sz="1800" b="1" dirty="0">
                        <a:effectLst/>
                        <a:latin typeface="Calibri" charset="0"/>
                      </a:endParaRPr>
                    </a:p>
                  </a:txBody>
                  <a:tcPr marL="44450" marR="44450" marT="0" marB="0" anchor="ctr"/>
                </a:tc>
                <a:tc>
                  <a:txBody>
                    <a:bodyPr/>
                    <a:lstStyle/>
                    <a:p>
                      <a:pPr algn="ctr">
                        <a:lnSpc>
                          <a:spcPct val="150000"/>
                        </a:lnSpc>
                      </a:pPr>
                      <a:r>
                        <a:rPr lang="en-GB" sz="1800" b="1" dirty="0">
                          <a:effectLst/>
                        </a:rPr>
                        <a:t>+4 (0.06)</a:t>
                      </a:r>
                      <a:endParaRPr lang="pl-PL" sz="1800" b="1" dirty="0">
                        <a:effectLst/>
                        <a:latin typeface="Calibri" charset="0"/>
                      </a:endParaRPr>
                    </a:p>
                  </a:txBody>
                  <a:tcPr marL="44450" marR="44450" marT="0" marB="0" anchor="ctr"/>
                </a:tc>
                <a:tc>
                  <a:txBody>
                    <a:bodyPr/>
                    <a:lstStyle/>
                    <a:p>
                      <a:pPr algn="ctr">
                        <a:lnSpc>
                          <a:spcPct val="150000"/>
                        </a:lnSpc>
                      </a:pPr>
                      <a:r>
                        <a:rPr lang="en-GB" sz="1800" b="1">
                          <a:effectLst/>
                        </a:rPr>
                        <a:t>+5 (0.42)</a:t>
                      </a:r>
                      <a:endParaRPr lang="pl-PL" sz="1800" b="1">
                        <a:effectLst/>
                        <a:latin typeface="Calibri" charset="0"/>
                      </a:endParaRPr>
                    </a:p>
                  </a:txBody>
                  <a:tcPr marL="44450" marR="44450" marT="0" marB="0" anchor="ctr"/>
                </a:tc>
              </a:tr>
              <a:tr h="374026">
                <a:tc vMerge="1">
                  <a:txBody>
                    <a:bodyPr/>
                    <a:lstStyle/>
                    <a:p>
                      <a:endParaRPr lang="pl-PL"/>
                    </a:p>
                  </a:txBody>
                  <a:tcPr/>
                </a:tc>
                <a:tc>
                  <a:txBody>
                    <a:bodyPr/>
                    <a:lstStyle/>
                    <a:p>
                      <a:pPr algn="l">
                        <a:lnSpc>
                          <a:spcPct val="150000"/>
                        </a:lnSpc>
                      </a:pPr>
                      <a:r>
                        <a:rPr lang="en-GB" sz="1800" b="1">
                          <a:effectLst/>
                        </a:rPr>
                        <a:t>T_PAY</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(0.01); -5 (0.05)</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+3 (0.04)</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-2 (-0.04)</a:t>
                      </a:r>
                      <a:endParaRPr lang="pl-PL" sz="1800" b="1">
                        <a:effectLst/>
                        <a:latin typeface="Calibri" charset="0"/>
                      </a:endParaRPr>
                    </a:p>
                  </a:txBody>
                  <a:tcPr marL="44450" marR="44450" marT="0" marB="0" anchor="ctr"/>
                </a:tc>
              </a:tr>
              <a:tr h="374026">
                <a:tc rowSpan="3">
                  <a:txBody>
                    <a:bodyPr/>
                    <a:lstStyle/>
                    <a:p>
                      <a:pPr algn="ctr">
                        <a:lnSpc>
                          <a:spcPct val="150000"/>
                        </a:lnSpc>
                      </a:pPr>
                      <a:r>
                        <a:rPr lang="en-GB" sz="1800" b="1">
                          <a:effectLst/>
                        </a:rPr>
                        <a:t>FI</a:t>
                      </a:r>
                      <a:endParaRPr lang="pl-PL" sz="1800" b="1">
                        <a:effectLst/>
                        <a:latin typeface="Calibri" charset="0"/>
                      </a:endParaRPr>
                    </a:p>
                  </a:txBody>
                  <a:tcPr marL="44450" marR="44450" marT="0" marB="0" anchor="ctr"/>
                </a:tc>
                <a:tc>
                  <a:txBody>
                    <a:bodyPr/>
                    <a:lstStyle/>
                    <a:p>
                      <a:pPr algn="l">
                        <a:lnSpc>
                          <a:spcPct val="150000"/>
                        </a:lnSpc>
                      </a:pPr>
                      <a:r>
                        <a:rPr lang="en-GB" sz="1800" b="1">
                          <a:effectLst/>
                        </a:rPr>
                        <a:t>HHM</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(0.04)</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(0.02)</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(-0.06)</a:t>
                      </a:r>
                      <a:endParaRPr lang="pl-PL" sz="1800" b="1">
                        <a:effectLst/>
                        <a:latin typeface="Calibri" charset="0"/>
                      </a:endParaRPr>
                    </a:p>
                  </a:txBody>
                  <a:tcPr marL="44450" marR="44450" marT="0" marB="0" anchor="ctr"/>
                </a:tc>
              </a:tr>
              <a:tr h="374026">
                <a:tc vMerge="1">
                  <a:txBody>
                    <a:bodyPr/>
                    <a:lstStyle/>
                    <a:p>
                      <a:endParaRPr lang="pl-PL"/>
                    </a:p>
                  </a:txBody>
                  <a:tcPr/>
                </a:tc>
                <a:tc>
                  <a:txBody>
                    <a:bodyPr/>
                    <a:lstStyle/>
                    <a:p>
                      <a:pPr algn="l">
                        <a:lnSpc>
                          <a:spcPct val="150000"/>
                        </a:lnSpc>
                      </a:pPr>
                      <a:r>
                        <a:rPr lang="en-GB" sz="1800" b="1">
                          <a:effectLst/>
                        </a:rPr>
                        <a:t>GI</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(-0.41)</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(0.11)</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(0.30)</a:t>
                      </a:r>
                      <a:endParaRPr lang="pl-PL" sz="1800" b="1">
                        <a:effectLst/>
                        <a:latin typeface="Calibri" charset="0"/>
                      </a:endParaRPr>
                    </a:p>
                  </a:txBody>
                  <a:tcPr marL="44450" marR="44450" marT="0" marB="0" anchor="ctr"/>
                </a:tc>
              </a:tr>
              <a:tr h="114010">
                <a:tc vMerge="1">
                  <a:txBody>
                    <a:bodyPr/>
                    <a:lstStyle/>
                    <a:p>
                      <a:endParaRPr lang="pl-PL"/>
                    </a:p>
                  </a:txBody>
                  <a:tcPr/>
                </a:tc>
                <a:tc>
                  <a:txBody>
                    <a:bodyPr/>
                    <a:lstStyle/>
                    <a:p>
                      <a:pPr algn="l">
                        <a:lnSpc>
                          <a:spcPct val="150000"/>
                        </a:lnSpc>
                      </a:pPr>
                      <a:r>
                        <a:rPr lang="en-GB" sz="1800" b="1">
                          <a:effectLst/>
                        </a:rPr>
                        <a:t>T_PAY</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x</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x</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x</a:t>
                      </a:r>
                      <a:endParaRPr lang="pl-PL" sz="1800" b="1">
                        <a:effectLst/>
                        <a:latin typeface="Calibri" charset="0"/>
                      </a:endParaRPr>
                    </a:p>
                  </a:txBody>
                  <a:tcPr marL="44450" marR="44450" marT="0" marB="0" anchor="ctr"/>
                </a:tc>
              </a:tr>
              <a:tr h="374026">
                <a:tc rowSpan="3">
                  <a:txBody>
                    <a:bodyPr/>
                    <a:lstStyle/>
                    <a:p>
                      <a:pPr algn="ctr">
                        <a:lnSpc>
                          <a:spcPct val="150000"/>
                        </a:lnSpc>
                      </a:pPr>
                      <a:r>
                        <a:rPr lang="en-GB" sz="1800" b="1">
                          <a:effectLst/>
                        </a:rPr>
                        <a:t>FR</a:t>
                      </a:r>
                      <a:endParaRPr lang="pl-PL" sz="1800" b="1">
                        <a:effectLst/>
                        <a:latin typeface="Calibri" charset="0"/>
                      </a:endParaRPr>
                    </a:p>
                  </a:txBody>
                  <a:tcPr marL="44450" marR="44450" marT="0" marB="0" anchor="ctr"/>
                </a:tc>
                <a:tc>
                  <a:txBody>
                    <a:bodyPr/>
                    <a:lstStyle/>
                    <a:p>
                      <a:pPr algn="l">
                        <a:lnSpc>
                          <a:spcPct val="150000"/>
                        </a:lnSpc>
                      </a:pPr>
                      <a:r>
                        <a:rPr lang="en-GB" sz="1800" b="1">
                          <a:effectLst/>
                        </a:rPr>
                        <a:t>HHM</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(0.09)</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(-0.06)</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(-0.03)</a:t>
                      </a:r>
                      <a:endParaRPr lang="pl-PL" sz="1800" b="1">
                        <a:effectLst/>
                        <a:latin typeface="Calibri" charset="0"/>
                      </a:endParaRPr>
                    </a:p>
                  </a:txBody>
                  <a:tcPr marL="44450" marR="44450" marT="0" marB="0" anchor="ctr"/>
                </a:tc>
              </a:tr>
              <a:tr h="374026">
                <a:tc vMerge="1">
                  <a:txBody>
                    <a:bodyPr/>
                    <a:lstStyle/>
                    <a:p>
                      <a:endParaRPr lang="pl-PL"/>
                    </a:p>
                  </a:txBody>
                  <a:tcPr/>
                </a:tc>
                <a:tc>
                  <a:txBody>
                    <a:bodyPr/>
                    <a:lstStyle/>
                    <a:p>
                      <a:pPr algn="l">
                        <a:lnSpc>
                          <a:spcPct val="150000"/>
                        </a:lnSpc>
                      </a:pPr>
                      <a:r>
                        <a:rPr lang="en-GB" sz="1800" b="1">
                          <a:effectLst/>
                        </a:rPr>
                        <a:t>GI</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(-0.60)</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(0.32)</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(0.27)</a:t>
                      </a:r>
                      <a:endParaRPr lang="pl-PL" sz="1800" b="1">
                        <a:effectLst/>
                        <a:latin typeface="Calibri" charset="0"/>
                      </a:endParaRPr>
                    </a:p>
                  </a:txBody>
                  <a:tcPr marL="44450" marR="44450" marT="0" marB="0" anchor="ctr"/>
                </a:tc>
              </a:tr>
              <a:tr h="374026">
                <a:tc vMerge="1">
                  <a:txBody>
                    <a:bodyPr/>
                    <a:lstStyle/>
                    <a:p>
                      <a:endParaRPr lang="pl-PL"/>
                    </a:p>
                  </a:txBody>
                  <a:tcPr/>
                </a:tc>
                <a:tc>
                  <a:txBody>
                    <a:bodyPr/>
                    <a:lstStyle/>
                    <a:p>
                      <a:pPr algn="l">
                        <a:lnSpc>
                          <a:spcPct val="150000"/>
                        </a:lnSpc>
                      </a:pPr>
                      <a:r>
                        <a:rPr lang="en-GB" sz="1800" b="1">
                          <a:effectLst/>
                        </a:rPr>
                        <a:t>T_PAY</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(0.01)</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(-0.02)</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+3 (0.02)</a:t>
                      </a:r>
                      <a:endParaRPr lang="pl-PL" sz="1800" b="1">
                        <a:effectLst/>
                        <a:latin typeface="Calibri" charset="0"/>
                      </a:endParaRPr>
                    </a:p>
                  </a:txBody>
                  <a:tcPr marL="44450" marR="44450" marT="0" marB="0" anchor="ctr"/>
                </a:tc>
              </a:tr>
              <a:tr h="374026">
                <a:tc rowSpan="3">
                  <a:txBody>
                    <a:bodyPr/>
                    <a:lstStyle/>
                    <a:p>
                      <a:pPr algn="ctr">
                        <a:lnSpc>
                          <a:spcPct val="150000"/>
                        </a:lnSpc>
                      </a:pPr>
                      <a:r>
                        <a:rPr lang="en-GB" sz="1800" b="1">
                          <a:effectLst/>
                        </a:rPr>
                        <a:t>GR</a:t>
                      </a:r>
                      <a:endParaRPr lang="pl-PL" sz="1800" b="1">
                        <a:effectLst/>
                        <a:latin typeface="Calibri" charset="0"/>
                      </a:endParaRPr>
                    </a:p>
                  </a:txBody>
                  <a:tcPr marL="44450" marR="44450" marT="0" marB="0" anchor="ctr"/>
                </a:tc>
                <a:tc>
                  <a:txBody>
                    <a:bodyPr/>
                    <a:lstStyle/>
                    <a:p>
                      <a:pPr algn="l">
                        <a:lnSpc>
                          <a:spcPct val="150000"/>
                        </a:lnSpc>
                      </a:pPr>
                      <a:r>
                        <a:rPr lang="en-GB" sz="1800" b="1">
                          <a:effectLst/>
                        </a:rPr>
                        <a:t>HHM</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(-0.03)</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+2 (0.004); -5 (0.01)</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(0.03)</a:t>
                      </a:r>
                      <a:endParaRPr lang="pl-PL" sz="1800" b="1">
                        <a:effectLst/>
                        <a:latin typeface="Calibri" charset="0"/>
                      </a:endParaRPr>
                    </a:p>
                  </a:txBody>
                  <a:tcPr marL="44450" marR="44450" marT="0" marB="0" anchor="ctr"/>
                </a:tc>
              </a:tr>
              <a:tr h="374026">
                <a:tc vMerge="1">
                  <a:txBody>
                    <a:bodyPr/>
                    <a:lstStyle/>
                    <a:p>
                      <a:endParaRPr lang="pl-PL"/>
                    </a:p>
                  </a:txBody>
                  <a:tcPr/>
                </a:tc>
                <a:tc>
                  <a:txBody>
                    <a:bodyPr/>
                    <a:lstStyle/>
                    <a:p>
                      <a:pPr algn="l">
                        <a:lnSpc>
                          <a:spcPct val="150000"/>
                        </a:lnSpc>
                      </a:pPr>
                      <a:r>
                        <a:rPr lang="en-GB" sz="1800" b="1">
                          <a:effectLst/>
                        </a:rPr>
                        <a:t>GI</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(-0.06)</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(0.04)</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(0.03)</a:t>
                      </a:r>
                      <a:endParaRPr lang="pl-PL" sz="1800" b="1">
                        <a:effectLst/>
                        <a:latin typeface="Calibri" charset="0"/>
                      </a:endParaRPr>
                    </a:p>
                  </a:txBody>
                  <a:tcPr marL="44450" marR="44450" marT="0" marB="0" anchor="ctr"/>
                </a:tc>
              </a:tr>
              <a:tr h="248855">
                <a:tc vMerge="1">
                  <a:txBody>
                    <a:bodyPr/>
                    <a:lstStyle/>
                    <a:p>
                      <a:endParaRPr lang="pl-PL"/>
                    </a:p>
                  </a:txBody>
                  <a:tcPr/>
                </a:tc>
                <a:tc>
                  <a:txBody>
                    <a:bodyPr/>
                    <a:lstStyle/>
                    <a:p>
                      <a:pPr algn="l">
                        <a:lnSpc>
                          <a:spcPct val="150000"/>
                        </a:lnSpc>
                      </a:pPr>
                      <a:r>
                        <a:rPr lang="en-GB" sz="1800" b="1">
                          <a:effectLst/>
                        </a:rPr>
                        <a:t>T_PAY</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(-0.02)</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+3 (0.03); -4 (-0.01)</a:t>
                      </a:r>
                      <a:endParaRPr lang="pl-PL" sz="1800" b="1">
                        <a:effectLst/>
                        <a:latin typeface="Calibri" charset="0"/>
                      </a:endParaRPr>
                    </a:p>
                  </a:txBody>
                  <a:tcPr marL="44450" marR="44450" marT="0" marB="0" anchor="ctr"/>
                </a:tc>
                <a:tc>
                  <a:txBody>
                    <a:bodyPr/>
                    <a:lstStyle/>
                    <a:p>
                      <a:pPr algn="ctr">
                        <a:lnSpc>
                          <a:spcPct val="150000"/>
                        </a:lnSpc>
                      </a:pPr>
                      <a:r>
                        <a:rPr lang="en-GB" sz="1800" b="1" dirty="0">
                          <a:effectLst/>
                        </a:rPr>
                        <a:t>+4 (0.02); -3 (0.01)</a:t>
                      </a:r>
                      <a:endParaRPr lang="pl-PL" sz="1800" b="1" dirty="0">
                        <a:effectLst/>
                        <a:latin typeface="Calibri" charset="0"/>
                      </a:endParaRPr>
                    </a:p>
                  </a:txBody>
                  <a:tcPr marL="44450" marR="44450" marT="0" marB="0" anchor="ctr"/>
                </a:tc>
              </a:tr>
            </a:tbl>
          </a:graphicData>
        </a:graphic>
      </p:graphicFrame>
    </p:spTree>
    <p:extLst>
      <p:ext uri="{BB962C8B-B14F-4D97-AF65-F5344CB8AC3E}">
        <p14:creationId xmlns:p14="http://schemas.microsoft.com/office/powerpoint/2010/main" val="20167373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1078904477"/>
              </p:ext>
            </p:extLst>
          </p:nvPr>
        </p:nvGraphicFramePr>
        <p:xfrm>
          <a:off x="838200" y="492445"/>
          <a:ext cx="10515600" cy="5349240"/>
        </p:xfrm>
        <a:graphic>
          <a:graphicData uri="http://schemas.openxmlformats.org/drawingml/2006/table">
            <a:tbl>
              <a:tblPr firstRow="1" firstCol="1" bandRow="1">
                <a:tableStyleId>{5940675A-B579-460E-94D1-54222C63F5DA}</a:tableStyleId>
              </a:tblPr>
              <a:tblGrid>
                <a:gridCol w="640291"/>
                <a:gridCol w="876724"/>
                <a:gridCol w="2861525"/>
                <a:gridCol w="3198055"/>
                <a:gridCol w="2939005"/>
              </a:tblGrid>
              <a:tr h="341403">
                <a:tc>
                  <a:txBody>
                    <a:bodyPr/>
                    <a:lstStyle/>
                    <a:p>
                      <a:pPr algn="ctr">
                        <a:lnSpc>
                          <a:spcPct val="150000"/>
                        </a:lnSpc>
                      </a:pPr>
                      <a:r>
                        <a:rPr lang="en-GB" sz="1800" b="1" dirty="0">
                          <a:effectLst/>
                        </a:rPr>
                        <a:t> </a:t>
                      </a:r>
                      <a:endParaRPr lang="pl-PL" sz="1800" b="1" dirty="0">
                        <a:effectLst/>
                        <a:latin typeface="Calibri" charset="0"/>
                      </a:endParaRPr>
                    </a:p>
                  </a:txBody>
                  <a:tcPr marL="6559" marR="6559" marT="0" marB="0" anchor="b"/>
                </a:tc>
                <a:tc gridSpan="2">
                  <a:txBody>
                    <a:bodyPr/>
                    <a:lstStyle/>
                    <a:p>
                      <a:pPr algn="ctr">
                        <a:lnSpc>
                          <a:spcPct val="150000"/>
                        </a:lnSpc>
                      </a:pPr>
                      <a:r>
                        <a:rPr lang="en-GB" sz="1800" b="1">
                          <a:effectLst/>
                        </a:rPr>
                        <a:t>S/TFA</a:t>
                      </a:r>
                      <a:endParaRPr lang="pl-PL" sz="1800" b="1">
                        <a:effectLst/>
                        <a:latin typeface="Calibri" charset="0"/>
                      </a:endParaRPr>
                    </a:p>
                  </a:txBody>
                  <a:tcPr marL="6559" marR="6559" marT="0" marB="0"/>
                </a:tc>
                <a:tc hMerge="1">
                  <a:txBody>
                    <a:bodyPr/>
                    <a:lstStyle/>
                    <a:p>
                      <a:endParaRPr lang="pl-PL"/>
                    </a:p>
                  </a:txBody>
                  <a:tcPr/>
                </a:tc>
                <a:tc>
                  <a:txBody>
                    <a:bodyPr/>
                    <a:lstStyle/>
                    <a:p>
                      <a:pPr algn="ctr">
                        <a:lnSpc>
                          <a:spcPct val="150000"/>
                        </a:lnSpc>
                      </a:pPr>
                      <a:r>
                        <a:rPr lang="en-GB" sz="1800" b="1">
                          <a:effectLst/>
                        </a:rPr>
                        <a:t>RS/TFA</a:t>
                      </a:r>
                      <a:endParaRPr lang="pl-PL" sz="1800" b="1">
                        <a:effectLst/>
                        <a:latin typeface="Calibri" charset="0"/>
                      </a:endParaRPr>
                    </a:p>
                  </a:txBody>
                  <a:tcPr marL="6559" marR="6559" marT="0" marB="0" anchor="ctr"/>
                </a:tc>
                <a:tc>
                  <a:txBody>
                    <a:bodyPr/>
                    <a:lstStyle/>
                    <a:p>
                      <a:pPr algn="ctr">
                        <a:lnSpc>
                          <a:spcPct val="150000"/>
                        </a:lnSpc>
                      </a:pPr>
                      <a:r>
                        <a:rPr lang="en-GB" sz="1800" b="1" dirty="0">
                          <a:effectLst/>
                        </a:rPr>
                        <a:t>R/TFA</a:t>
                      </a:r>
                      <a:endParaRPr lang="pl-PL" sz="1800" b="1" dirty="0">
                        <a:effectLst/>
                        <a:latin typeface="Calibri" charset="0"/>
                      </a:endParaRPr>
                    </a:p>
                  </a:txBody>
                  <a:tcPr marL="6559" marR="6559" marT="0" marB="0" anchor="ctr"/>
                </a:tc>
              </a:tr>
              <a:tr h="341403">
                <a:tc rowSpan="3">
                  <a:txBody>
                    <a:bodyPr/>
                    <a:lstStyle/>
                    <a:p>
                      <a:pPr algn="ctr">
                        <a:lnSpc>
                          <a:spcPct val="150000"/>
                        </a:lnSpc>
                      </a:pPr>
                      <a:r>
                        <a:rPr lang="en-GB" sz="1800" b="1" dirty="0">
                          <a:effectLst/>
                        </a:rPr>
                        <a:t>IT</a:t>
                      </a:r>
                      <a:endParaRPr lang="pl-PL" sz="1800" b="1" dirty="0">
                        <a:effectLst/>
                        <a:latin typeface="Calibri" charset="0"/>
                      </a:endParaRPr>
                    </a:p>
                  </a:txBody>
                  <a:tcPr marL="44450" marR="44450" marT="0" marB="0" anchor="ctr"/>
                </a:tc>
                <a:tc>
                  <a:txBody>
                    <a:bodyPr/>
                    <a:lstStyle/>
                    <a:p>
                      <a:pPr algn="l">
                        <a:lnSpc>
                          <a:spcPct val="150000"/>
                        </a:lnSpc>
                      </a:pPr>
                      <a:r>
                        <a:rPr lang="en-GB" sz="1800" b="1">
                          <a:effectLst/>
                        </a:rPr>
                        <a:t>HHM</a:t>
                      </a:r>
                      <a:endParaRPr lang="pl-PL" sz="1800" b="1">
                        <a:effectLst/>
                        <a:latin typeface="Calibri" charset="0"/>
                      </a:endParaRPr>
                    </a:p>
                  </a:txBody>
                  <a:tcPr marL="44450" marR="44450" marT="0" marB="0" anchor="ctr"/>
                </a:tc>
                <a:tc>
                  <a:txBody>
                    <a:bodyPr/>
                    <a:lstStyle/>
                    <a:p>
                      <a:pPr algn="ctr">
                        <a:lnSpc>
                          <a:spcPct val="150000"/>
                        </a:lnSpc>
                      </a:pPr>
                      <a:r>
                        <a:rPr lang="en-GB" sz="1800" b="1" dirty="0">
                          <a:effectLst/>
                        </a:rPr>
                        <a:t>+3 (0.04)</a:t>
                      </a:r>
                      <a:endParaRPr lang="pl-PL" sz="1800" b="1" dirty="0">
                        <a:effectLst/>
                        <a:latin typeface="Calibri" charset="0"/>
                      </a:endParaRPr>
                    </a:p>
                  </a:txBody>
                  <a:tcPr marL="44450" marR="44450" marT="0" marB="0" anchor="ctr"/>
                </a:tc>
                <a:tc>
                  <a:txBody>
                    <a:bodyPr/>
                    <a:lstStyle/>
                    <a:p>
                      <a:pPr algn="ctr">
                        <a:lnSpc>
                          <a:spcPct val="150000"/>
                        </a:lnSpc>
                      </a:pPr>
                      <a:r>
                        <a:rPr lang="en-GB" sz="1800" b="1">
                          <a:effectLst/>
                        </a:rPr>
                        <a:t>-3 (-0.02)</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(-0.02)</a:t>
                      </a:r>
                      <a:endParaRPr lang="pl-PL" sz="1800" b="1">
                        <a:effectLst/>
                        <a:latin typeface="Calibri" charset="0"/>
                      </a:endParaRPr>
                    </a:p>
                  </a:txBody>
                  <a:tcPr marL="44450" marR="44450" marT="0" marB="0" anchor="ctr"/>
                </a:tc>
              </a:tr>
              <a:tr h="200879">
                <a:tc vMerge="1">
                  <a:txBody>
                    <a:bodyPr/>
                    <a:lstStyle/>
                    <a:p>
                      <a:endParaRPr lang="pl-PL"/>
                    </a:p>
                  </a:txBody>
                  <a:tcPr/>
                </a:tc>
                <a:tc>
                  <a:txBody>
                    <a:bodyPr/>
                    <a:lstStyle/>
                    <a:p>
                      <a:pPr algn="l">
                        <a:lnSpc>
                          <a:spcPct val="150000"/>
                        </a:lnSpc>
                      </a:pPr>
                      <a:r>
                        <a:rPr lang="en-GB" sz="1800" b="1">
                          <a:effectLst/>
                        </a:rPr>
                        <a:t>GI</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(-0.46)</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(0.20)</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(0.26)</a:t>
                      </a:r>
                      <a:endParaRPr lang="pl-PL" sz="1800" b="1">
                        <a:effectLst/>
                        <a:latin typeface="Calibri" charset="0"/>
                      </a:endParaRPr>
                    </a:p>
                  </a:txBody>
                  <a:tcPr marL="44450" marR="44450" marT="0" marB="0" anchor="ctr"/>
                </a:tc>
              </a:tr>
              <a:tr h="217662">
                <a:tc vMerge="1">
                  <a:txBody>
                    <a:bodyPr/>
                    <a:lstStyle/>
                    <a:p>
                      <a:endParaRPr lang="pl-PL"/>
                    </a:p>
                  </a:txBody>
                  <a:tcPr/>
                </a:tc>
                <a:tc>
                  <a:txBody>
                    <a:bodyPr/>
                    <a:lstStyle/>
                    <a:p>
                      <a:pPr algn="l">
                        <a:lnSpc>
                          <a:spcPct val="150000"/>
                        </a:lnSpc>
                      </a:pPr>
                      <a:r>
                        <a:rPr lang="en-GB" sz="1800" b="1">
                          <a:effectLst/>
                        </a:rPr>
                        <a:t>T_PAY</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-2 (-0.03)</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+2 (0.03)</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+3 (0.02); -4 (-0.01)</a:t>
                      </a:r>
                      <a:endParaRPr lang="pl-PL" sz="1800" b="1">
                        <a:effectLst/>
                        <a:latin typeface="Calibri" charset="0"/>
                      </a:endParaRPr>
                    </a:p>
                  </a:txBody>
                  <a:tcPr marL="44450" marR="44450" marT="0" marB="0" anchor="ctr"/>
                </a:tc>
              </a:tr>
              <a:tr h="341403">
                <a:tc rowSpan="3">
                  <a:txBody>
                    <a:bodyPr/>
                    <a:lstStyle/>
                    <a:p>
                      <a:pPr algn="ctr">
                        <a:lnSpc>
                          <a:spcPct val="150000"/>
                        </a:lnSpc>
                      </a:pPr>
                      <a:r>
                        <a:rPr lang="en-GB" sz="1800" b="1">
                          <a:effectLst/>
                        </a:rPr>
                        <a:t>LU</a:t>
                      </a:r>
                      <a:endParaRPr lang="pl-PL" sz="1800" b="1">
                        <a:effectLst/>
                        <a:latin typeface="Calibri" charset="0"/>
                      </a:endParaRPr>
                    </a:p>
                  </a:txBody>
                  <a:tcPr marL="44450" marR="44450" marT="0" marB="0" anchor="ctr"/>
                </a:tc>
                <a:tc>
                  <a:txBody>
                    <a:bodyPr/>
                    <a:lstStyle/>
                    <a:p>
                      <a:pPr algn="l">
                        <a:lnSpc>
                          <a:spcPct val="150000"/>
                        </a:lnSpc>
                      </a:pPr>
                      <a:r>
                        <a:rPr lang="en-GB" sz="1800" b="1">
                          <a:effectLst/>
                        </a:rPr>
                        <a:t>HHM</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+2 (0.03); -3 (-0.01)</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+3 (0.04)</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(-0.04)</a:t>
                      </a:r>
                      <a:endParaRPr lang="pl-PL" sz="1800" b="1">
                        <a:effectLst/>
                        <a:latin typeface="Calibri" charset="0"/>
                      </a:endParaRPr>
                    </a:p>
                  </a:txBody>
                  <a:tcPr marL="44450" marR="44450" marT="0" marB="0" anchor="ctr"/>
                </a:tc>
              </a:tr>
              <a:tr h="345196">
                <a:tc vMerge="1">
                  <a:txBody>
                    <a:bodyPr/>
                    <a:lstStyle/>
                    <a:p>
                      <a:endParaRPr lang="pl-PL"/>
                    </a:p>
                  </a:txBody>
                  <a:tcPr/>
                </a:tc>
                <a:tc>
                  <a:txBody>
                    <a:bodyPr/>
                    <a:lstStyle/>
                    <a:p>
                      <a:pPr algn="l">
                        <a:lnSpc>
                          <a:spcPct val="150000"/>
                        </a:lnSpc>
                      </a:pPr>
                      <a:r>
                        <a:rPr lang="en-GB" sz="1800" b="1">
                          <a:effectLst/>
                        </a:rPr>
                        <a:t>GI</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(-0.35)</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(0.09)</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(0.34) </a:t>
                      </a:r>
                      <a:endParaRPr lang="pl-PL" sz="1800" b="1">
                        <a:effectLst/>
                        <a:latin typeface="Calibri" charset="0"/>
                      </a:endParaRPr>
                    </a:p>
                  </a:txBody>
                  <a:tcPr marL="44450" marR="44450" marT="0" marB="0" anchor="ctr"/>
                </a:tc>
              </a:tr>
              <a:tr h="198564">
                <a:tc vMerge="1">
                  <a:txBody>
                    <a:bodyPr/>
                    <a:lstStyle/>
                    <a:p>
                      <a:endParaRPr lang="pl-PL"/>
                    </a:p>
                  </a:txBody>
                  <a:tcPr/>
                </a:tc>
                <a:tc>
                  <a:txBody>
                    <a:bodyPr/>
                    <a:lstStyle/>
                    <a:p>
                      <a:pPr algn="l">
                        <a:lnSpc>
                          <a:spcPct val="150000"/>
                        </a:lnSpc>
                      </a:pPr>
                      <a:r>
                        <a:rPr lang="en-GB" sz="1800" b="1">
                          <a:effectLst/>
                        </a:rPr>
                        <a:t>T_PAY</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(-0.08)</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(0.09)</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+3 (0.001); -5 (-0.04)</a:t>
                      </a:r>
                      <a:endParaRPr lang="pl-PL" sz="1800" b="1">
                        <a:effectLst/>
                        <a:latin typeface="Calibri" charset="0"/>
                      </a:endParaRPr>
                    </a:p>
                  </a:txBody>
                  <a:tcPr marL="44450" marR="44450" marT="0" marB="0" anchor="ctr"/>
                </a:tc>
              </a:tr>
              <a:tr h="273221">
                <a:tc rowSpan="3">
                  <a:txBody>
                    <a:bodyPr/>
                    <a:lstStyle/>
                    <a:p>
                      <a:pPr algn="ctr">
                        <a:lnSpc>
                          <a:spcPct val="150000"/>
                        </a:lnSpc>
                      </a:pPr>
                      <a:r>
                        <a:rPr lang="en-GB" sz="1800" b="1">
                          <a:effectLst/>
                        </a:rPr>
                        <a:t>MT</a:t>
                      </a:r>
                      <a:endParaRPr lang="pl-PL" sz="1800" b="1">
                        <a:effectLst/>
                        <a:latin typeface="Calibri" charset="0"/>
                      </a:endParaRPr>
                    </a:p>
                  </a:txBody>
                  <a:tcPr marL="44450" marR="44450" marT="0" marB="0" anchor="ctr"/>
                </a:tc>
                <a:tc>
                  <a:txBody>
                    <a:bodyPr/>
                    <a:lstStyle/>
                    <a:p>
                      <a:pPr algn="l">
                        <a:lnSpc>
                          <a:spcPct val="150000"/>
                        </a:lnSpc>
                      </a:pPr>
                      <a:r>
                        <a:rPr lang="en-GB" sz="1800" b="1">
                          <a:effectLst/>
                        </a:rPr>
                        <a:t>HHM</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(0.01); -4 (-0.06)</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(0.05)</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(0.01); -5 (-0.02)</a:t>
                      </a:r>
                      <a:endParaRPr lang="pl-PL" sz="1800" b="1">
                        <a:effectLst/>
                        <a:latin typeface="Calibri" charset="0"/>
                      </a:endParaRPr>
                    </a:p>
                  </a:txBody>
                  <a:tcPr marL="44450" marR="44450" marT="0" marB="0" anchor="ctr"/>
                </a:tc>
              </a:tr>
              <a:tr h="341403">
                <a:tc vMerge="1">
                  <a:txBody>
                    <a:bodyPr/>
                    <a:lstStyle/>
                    <a:p>
                      <a:endParaRPr lang="pl-PL"/>
                    </a:p>
                  </a:txBody>
                  <a:tcPr/>
                </a:tc>
                <a:tc>
                  <a:txBody>
                    <a:bodyPr/>
                    <a:lstStyle/>
                    <a:p>
                      <a:pPr algn="l">
                        <a:lnSpc>
                          <a:spcPct val="150000"/>
                        </a:lnSpc>
                      </a:pPr>
                      <a:r>
                        <a:rPr lang="en-GB" sz="1800" b="1">
                          <a:effectLst/>
                        </a:rPr>
                        <a:t>GI</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(-0.21)</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(-0.11)</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(0.10)</a:t>
                      </a:r>
                      <a:endParaRPr lang="pl-PL" sz="1800" b="1">
                        <a:effectLst/>
                        <a:latin typeface="Calibri" charset="0"/>
                      </a:endParaRPr>
                    </a:p>
                  </a:txBody>
                  <a:tcPr marL="44450" marR="44450" marT="0" marB="0" anchor="ctr"/>
                </a:tc>
              </a:tr>
              <a:tr h="225764">
                <a:tc vMerge="1">
                  <a:txBody>
                    <a:bodyPr/>
                    <a:lstStyle/>
                    <a:p>
                      <a:endParaRPr lang="pl-PL"/>
                    </a:p>
                  </a:txBody>
                  <a:tcPr/>
                </a:tc>
                <a:tc>
                  <a:txBody>
                    <a:bodyPr/>
                    <a:lstStyle/>
                    <a:p>
                      <a:pPr algn="l">
                        <a:lnSpc>
                          <a:spcPct val="150000"/>
                        </a:lnSpc>
                      </a:pPr>
                      <a:r>
                        <a:rPr lang="en-GB" sz="1800" b="1">
                          <a:effectLst/>
                        </a:rPr>
                        <a:t>T_PAY</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(0.03); -5 (-0.06)</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(0.03)</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(0.03); -4 (-0.02)</a:t>
                      </a:r>
                      <a:endParaRPr lang="pl-PL" sz="1800" b="1">
                        <a:effectLst/>
                        <a:latin typeface="Calibri" charset="0"/>
                      </a:endParaRPr>
                    </a:p>
                  </a:txBody>
                  <a:tcPr marL="44450" marR="44450" marT="0" marB="0" anchor="ctr"/>
                </a:tc>
              </a:tr>
              <a:tr h="341403">
                <a:tc rowSpan="3">
                  <a:txBody>
                    <a:bodyPr/>
                    <a:lstStyle/>
                    <a:p>
                      <a:pPr algn="ctr">
                        <a:lnSpc>
                          <a:spcPct val="150000"/>
                        </a:lnSpc>
                      </a:pPr>
                      <a:r>
                        <a:rPr lang="en-GB" sz="1800" b="1">
                          <a:effectLst/>
                        </a:rPr>
                        <a:t>NL</a:t>
                      </a:r>
                      <a:endParaRPr lang="pl-PL" sz="1800" b="1">
                        <a:effectLst/>
                        <a:latin typeface="Calibri" charset="0"/>
                      </a:endParaRPr>
                    </a:p>
                  </a:txBody>
                  <a:tcPr marL="44450" marR="44450" marT="0" marB="0" anchor="ctr"/>
                </a:tc>
                <a:tc>
                  <a:txBody>
                    <a:bodyPr/>
                    <a:lstStyle/>
                    <a:p>
                      <a:pPr algn="l">
                        <a:lnSpc>
                          <a:spcPct val="150000"/>
                        </a:lnSpc>
                      </a:pPr>
                      <a:r>
                        <a:rPr lang="en-GB" sz="1800" b="1">
                          <a:effectLst/>
                        </a:rPr>
                        <a:t>HHM</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(-0.28)</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(0.31)</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(-0.03)</a:t>
                      </a:r>
                      <a:endParaRPr lang="pl-PL" sz="1800" b="1">
                        <a:effectLst/>
                        <a:latin typeface="Calibri" charset="0"/>
                      </a:endParaRPr>
                    </a:p>
                  </a:txBody>
                  <a:tcPr marL="44450" marR="44450" marT="0" marB="0" anchor="ctr"/>
                </a:tc>
              </a:tr>
              <a:tr h="341403">
                <a:tc vMerge="1">
                  <a:txBody>
                    <a:bodyPr/>
                    <a:lstStyle/>
                    <a:p>
                      <a:endParaRPr lang="pl-PL"/>
                    </a:p>
                  </a:txBody>
                  <a:tcPr/>
                </a:tc>
                <a:tc>
                  <a:txBody>
                    <a:bodyPr/>
                    <a:lstStyle/>
                    <a:p>
                      <a:pPr algn="l">
                        <a:lnSpc>
                          <a:spcPct val="150000"/>
                        </a:lnSpc>
                      </a:pPr>
                      <a:r>
                        <a:rPr lang="en-GB" sz="1800" b="1">
                          <a:effectLst/>
                        </a:rPr>
                        <a:t>GI</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(-0.10)</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+2 (0.02); -3 (0.03)</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+5 (0.10)</a:t>
                      </a:r>
                      <a:endParaRPr lang="pl-PL" sz="1800" b="1">
                        <a:effectLst/>
                        <a:latin typeface="Calibri" charset="0"/>
                      </a:endParaRPr>
                    </a:p>
                  </a:txBody>
                  <a:tcPr marL="44450" marR="44450" marT="0" marB="0" anchor="ctr"/>
                </a:tc>
              </a:tr>
              <a:tr h="341403">
                <a:tc vMerge="1">
                  <a:txBody>
                    <a:bodyPr/>
                    <a:lstStyle/>
                    <a:p>
                      <a:endParaRPr lang="pl-PL"/>
                    </a:p>
                  </a:txBody>
                  <a:tcPr/>
                </a:tc>
                <a:tc>
                  <a:txBody>
                    <a:bodyPr/>
                    <a:lstStyle/>
                    <a:p>
                      <a:pPr algn="l">
                        <a:lnSpc>
                          <a:spcPct val="150000"/>
                        </a:lnSpc>
                      </a:pPr>
                      <a:r>
                        <a:rPr lang="en-GB" sz="1800" b="1">
                          <a:effectLst/>
                        </a:rPr>
                        <a:t>T_PAY</a:t>
                      </a:r>
                      <a:endParaRPr lang="pl-PL" sz="1800" b="1">
                        <a:effectLst/>
                        <a:latin typeface="Calibri" charset="0"/>
                      </a:endParaRPr>
                    </a:p>
                  </a:txBody>
                  <a:tcPr marL="44450" marR="44450" marT="0" marB="0" anchor="ctr"/>
                </a:tc>
                <a:tc>
                  <a:txBody>
                    <a:bodyPr/>
                    <a:lstStyle/>
                    <a:p>
                      <a:pPr algn="ctr">
                        <a:lnSpc>
                          <a:spcPct val="150000"/>
                        </a:lnSpc>
                      </a:pPr>
                      <a:r>
                        <a:rPr lang="en-GB" sz="1800" b="1">
                          <a:effectLst/>
                        </a:rPr>
                        <a:t>-4 (-0.08)</a:t>
                      </a:r>
                      <a:endParaRPr lang="pl-PL" sz="1800" b="1">
                        <a:effectLst/>
                        <a:latin typeface="Calibri" charset="0"/>
                      </a:endParaRPr>
                    </a:p>
                  </a:txBody>
                  <a:tcPr marL="44450" marR="44450" marT="0" marB="0" anchor="ctr"/>
                </a:tc>
                <a:tc>
                  <a:txBody>
                    <a:bodyPr/>
                    <a:lstStyle/>
                    <a:p>
                      <a:pPr algn="ctr">
                        <a:lnSpc>
                          <a:spcPct val="150000"/>
                        </a:lnSpc>
                      </a:pPr>
                      <a:r>
                        <a:rPr lang="en-GB" sz="1800" b="1" dirty="0">
                          <a:effectLst/>
                        </a:rPr>
                        <a:t>+4 (0.04)</a:t>
                      </a:r>
                      <a:endParaRPr lang="pl-PL" sz="1800" b="1" dirty="0">
                        <a:effectLst/>
                        <a:latin typeface="Calibri" charset="0"/>
                      </a:endParaRPr>
                    </a:p>
                  </a:txBody>
                  <a:tcPr marL="44450" marR="44450" marT="0" marB="0" anchor="ctr"/>
                </a:tc>
                <a:tc>
                  <a:txBody>
                    <a:bodyPr/>
                    <a:lstStyle/>
                    <a:p>
                      <a:pPr algn="ctr">
                        <a:lnSpc>
                          <a:spcPct val="150000"/>
                        </a:lnSpc>
                      </a:pPr>
                      <a:r>
                        <a:rPr lang="en-GB" sz="1800" b="1" dirty="0">
                          <a:effectLst/>
                        </a:rPr>
                        <a:t>+4 (0.03)</a:t>
                      </a:r>
                      <a:endParaRPr lang="pl-PL" sz="1800" b="1" dirty="0">
                        <a:effectLst/>
                        <a:latin typeface="Calibri" charset="0"/>
                      </a:endParaRPr>
                    </a:p>
                  </a:txBody>
                  <a:tcPr marL="44450" marR="44450" marT="0" marB="0" anchor="ctr"/>
                </a:tc>
              </a:tr>
            </a:tbl>
          </a:graphicData>
        </a:graphic>
      </p:graphicFrame>
    </p:spTree>
    <p:extLst>
      <p:ext uri="{BB962C8B-B14F-4D97-AF65-F5344CB8AC3E}">
        <p14:creationId xmlns:p14="http://schemas.microsoft.com/office/powerpoint/2010/main" val="464606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1380641431"/>
              </p:ext>
            </p:extLst>
          </p:nvPr>
        </p:nvGraphicFramePr>
        <p:xfrm>
          <a:off x="838200" y="434251"/>
          <a:ext cx="10515600" cy="5943600"/>
        </p:xfrm>
        <a:graphic>
          <a:graphicData uri="http://schemas.openxmlformats.org/drawingml/2006/table">
            <a:tbl>
              <a:tblPr firstRow="1" firstCol="1" bandRow="1">
                <a:tableStyleId>{5940675A-B579-460E-94D1-54222C63F5DA}</a:tableStyleId>
              </a:tblPr>
              <a:tblGrid>
                <a:gridCol w="770681"/>
                <a:gridCol w="833377"/>
                <a:gridCol w="2395960"/>
                <a:gridCol w="3402957"/>
                <a:gridCol w="3112625"/>
              </a:tblGrid>
              <a:tr h="94615">
                <a:tc>
                  <a:txBody>
                    <a:bodyPr/>
                    <a:lstStyle/>
                    <a:p>
                      <a:pPr algn="ctr">
                        <a:lnSpc>
                          <a:spcPct val="150000"/>
                        </a:lnSpc>
                      </a:pPr>
                      <a:r>
                        <a:rPr lang="en-GB" sz="2000" b="1" dirty="0">
                          <a:effectLst/>
                        </a:rPr>
                        <a:t> </a:t>
                      </a:r>
                      <a:endParaRPr lang="pl-PL" sz="2000" b="1" dirty="0">
                        <a:effectLst/>
                        <a:latin typeface="Calibri" charset="0"/>
                      </a:endParaRPr>
                    </a:p>
                  </a:txBody>
                  <a:tcPr marL="6559" marR="6559" marT="0" marB="0" anchor="b"/>
                </a:tc>
                <a:tc gridSpan="2">
                  <a:txBody>
                    <a:bodyPr/>
                    <a:lstStyle/>
                    <a:p>
                      <a:pPr algn="ctr">
                        <a:lnSpc>
                          <a:spcPct val="150000"/>
                        </a:lnSpc>
                      </a:pPr>
                      <a:r>
                        <a:rPr lang="en-GB" sz="2000" b="1">
                          <a:effectLst/>
                        </a:rPr>
                        <a:t>S/TFA</a:t>
                      </a:r>
                      <a:endParaRPr lang="pl-PL" sz="2000" b="1">
                        <a:effectLst/>
                        <a:latin typeface="Calibri" charset="0"/>
                      </a:endParaRPr>
                    </a:p>
                  </a:txBody>
                  <a:tcPr marL="6559" marR="6559" marT="0" marB="0"/>
                </a:tc>
                <a:tc hMerge="1">
                  <a:txBody>
                    <a:bodyPr/>
                    <a:lstStyle/>
                    <a:p>
                      <a:endParaRPr lang="pl-PL"/>
                    </a:p>
                  </a:txBody>
                  <a:tcPr/>
                </a:tc>
                <a:tc>
                  <a:txBody>
                    <a:bodyPr/>
                    <a:lstStyle/>
                    <a:p>
                      <a:pPr algn="ctr">
                        <a:lnSpc>
                          <a:spcPct val="150000"/>
                        </a:lnSpc>
                      </a:pPr>
                      <a:r>
                        <a:rPr lang="en-GB" sz="2000" b="1">
                          <a:effectLst/>
                        </a:rPr>
                        <a:t>RS/TFA</a:t>
                      </a:r>
                      <a:endParaRPr lang="pl-PL" sz="2000" b="1">
                        <a:effectLst/>
                        <a:latin typeface="Calibri" charset="0"/>
                      </a:endParaRPr>
                    </a:p>
                  </a:txBody>
                  <a:tcPr marL="6559" marR="6559" marT="0" marB="0" anchor="ctr"/>
                </a:tc>
                <a:tc>
                  <a:txBody>
                    <a:bodyPr/>
                    <a:lstStyle/>
                    <a:p>
                      <a:pPr algn="ctr">
                        <a:lnSpc>
                          <a:spcPct val="150000"/>
                        </a:lnSpc>
                      </a:pPr>
                      <a:r>
                        <a:rPr lang="en-GB" sz="2000" b="1" dirty="0">
                          <a:effectLst/>
                        </a:rPr>
                        <a:t>R/TFA</a:t>
                      </a:r>
                      <a:endParaRPr lang="pl-PL" sz="2000" b="1" dirty="0">
                        <a:effectLst/>
                        <a:latin typeface="Calibri" charset="0"/>
                      </a:endParaRPr>
                    </a:p>
                  </a:txBody>
                  <a:tcPr marL="6559" marR="6559" marT="0" marB="0" anchor="ctr"/>
                </a:tc>
              </a:tr>
              <a:tr h="300741">
                <a:tc rowSpan="3">
                  <a:txBody>
                    <a:bodyPr/>
                    <a:lstStyle/>
                    <a:p>
                      <a:pPr algn="ctr">
                        <a:lnSpc>
                          <a:spcPct val="150000"/>
                        </a:lnSpc>
                      </a:pPr>
                      <a:r>
                        <a:rPr lang="en-GB" sz="2000" b="1" dirty="0">
                          <a:effectLst/>
                        </a:rPr>
                        <a:t>PT</a:t>
                      </a:r>
                      <a:endParaRPr lang="pl-PL" sz="2000" b="1" dirty="0">
                        <a:effectLst/>
                        <a:latin typeface="Calibri" charset="0"/>
                      </a:endParaRPr>
                    </a:p>
                  </a:txBody>
                  <a:tcPr marL="44450" marR="44450" marT="0" marB="0" anchor="ctr"/>
                </a:tc>
                <a:tc>
                  <a:txBody>
                    <a:bodyPr/>
                    <a:lstStyle/>
                    <a:p>
                      <a:pPr algn="l">
                        <a:lnSpc>
                          <a:spcPct val="150000"/>
                        </a:lnSpc>
                      </a:pPr>
                      <a:r>
                        <a:rPr lang="en-GB" sz="2000" b="1">
                          <a:effectLst/>
                        </a:rPr>
                        <a:t>HHM</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+3 (0.02)</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-5 (0.01)</a:t>
                      </a:r>
                      <a:endParaRPr lang="pl-PL" sz="2000" b="1">
                        <a:effectLst/>
                        <a:latin typeface="Calibri" charset="0"/>
                      </a:endParaRPr>
                    </a:p>
                  </a:txBody>
                  <a:tcPr marL="44450" marR="44450" marT="0" marB="0" anchor="ctr"/>
                </a:tc>
                <a:tc>
                  <a:txBody>
                    <a:bodyPr/>
                    <a:lstStyle/>
                    <a:p>
                      <a:pPr algn="ctr">
                        <a:lnSpc>
                          <a:spcPct val="150000"/>
                        </a:lnSpc>
                      </a:pPr>
                      <a:r>
                        <a:rPr lang="en-GB" sz="2000" b="1" dirty="0">
                          <a:effectLst/>
                        </a:rPr>
                        <a:t>+5 (0.001); -3 (-0.02)</a:t>
                      </a:r>
                      <a:endParaRPr lang="pl-PL" sz="2000" b="1" dirty="0">
                        <a:effectLst/>
                        <a:latin typeface="Calibri" charset="0"/>
                      </a:endParaRPr>
                    </a:p>
                  </a:txBody>
                  <a:tcPr marL="44450" marR="44450" marT="0" marB="0" anchor="ctr"/>
                </a:tc>
              </a:tr>
              <a:tr h="225506">
                <a:tc vMerge="1">
                  <a:txBody>
                    <a:bodyPr/>
                    <a:lstStyle/>
                    <a:p>
                      <a:endParaRPr lang="pl-PL"/>
                    </a:p>
                  </a:txBody>
                  <a:tcPr/>
                </a:tc>
                <a:tc>
                  <a:txBody>
                    <a:bodyPr/>
                    <a:lstStyle/>
                    <a:p>
                      <a:pPr algn="l">
                        <a:lnSpc>
                          <a:spcPct val="150000"/>
                        </a:lnSpc>
                      </a:pPr>
                      <a:r>
                        <a:rPr lang="en-GB" sz="2000" b="1">
                          <a:effectLst/>
                        </a:rPr>
                        <a:t>GI</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-5 (-0.16)</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+5 (0.07)</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+5 (0.09)</a:t>
                      </a:r>
                      <a:endParaRPr lang="pl-PL" sz="2000" b="1">
                        <a:effectLst/>
                        <a:latin typeface="Calibri" charset="0"/>
                      </a:endParaRPr>
                    </a:p>
                  </a:txBody>
                  <a:tcPr marL="44450" marR="44450" marT="0" marB="0" anchor="ctr"/>
                </a:tc>
              </a:tr>
              <a:tr h="94615">
                <a:tc vMerge="1">
                  <a:txBody>
                    <a:bodyPr/>
                    <a:lstStyle/>
                    <a:p>
                      <a:endParaRPr lang="pl-PL"/>
                    </a:p>
                  </a:txBody>
                  <a:tcPr/>
                </a:tc>
                <a:tc>
                  <a:txBody>
                    <a:bodyPr/>
                    <a:lstStyle/>
                    <a:p>
                      <a:pPr algn="l">
                        <a:lnSpc>
                          <a:spcPct val="150000"/>
                        </a:lnSpc>
                      </a:pPr>
                      <a:r>
                        <a:rPr lang="en-GB" sz="2000" b="1">
                          <a:effectLst/>
                        </a:rPr>
                        <a:t>T_PAY</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-2 (-0.05)</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+5 (0.03)</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+2 (0.04); -4 (-0.01)</a:t>
                      </a:r>
                      <a:endParaRPr lang="pl-PL" sz="2000" b="1">
                        <a:effectLst/>
                        <a:latin typeface="Calibri" charset="0"/>
                      </a:endParaRPr>
                    </a:p>
                  </a:txBody>
                  <a:tcPr marL="44450" marR="44450" marT="0" marB="0" anchor="ctr"/>
                </a:tc>
              </a:tr>
              <a:tr h="94615">
                <a:tc rowSpan="3">
                  <a:txBody>
                    <a:bodyPr/>
                    <a:lstStyle/>
                    <a:p>
                      <a:pPr algn="ctr">
                        <a:lnSpc>
                          <a:spcPct val="150000"/>
                        </a:lnSpc>
                      </a:pPr>
                      <a:r>
                        <a:rPr lang="en-GB" sz="2000" b="1">
                          <a:effectLst/>
                        </a:rPr>
                        <a:t>SI</a:t>
                      </a:r>
                      <a:endParaRPr lang="pl-PL" sz="2000" b="1">
                        <a:effectLst/>
                        <a:latin typeface="Calibri" charset="0"/>
                      </a:endParaRPr>
                    </a:p>
                  </a:txBody>
                  <a:tcPr marL="44450" marR="44450" marT="0" marB="0" anchor="ctr"/>
                </a:tc>
                <a:tc>
                  <a:txBody>
                    <a:bodyPr/>
                    <a:lstStyle/>
                    <a:p>
                      <a:pPr algn="l">
                        <a:lnSpc>
                          <a:spcPct val="150000"/>
                        </a:lnSpc>
                      </a:pPr>
                      <a:r>
                        <a:rPr lang="en-GB" sz="2000" b="1">
                          <a:effectLst/>
                        </a:rPr>
                        <a:t>HHM</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-5 (-0.19)</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+5 (0.12)</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(0.12); -3 (-0.01)</a:t>
                      </a:r>
                      <a:endParaRPr lang="pl-PL" sz="2000" b="1">
                        <a:effectLst/>
                        <a:latin typeface="Calibri" charset="0"/>
                      </a:endParaRPr>
                    </a:p>
                  </a:txBody>
                  <a:tcPr marL="44450" marR="44450" marT="0" marB="0" anchor="ctr"/>
                </a:tc>
              </a:tr>
              <a:tr h="236855">
                <a:tc vMerge="1">
                  <a:txBody>
                    <a:bodyPr/>
                    <a:lstStyle/>
                    <a:p>
                      <a:endParaRPr lang="pl-PL"/>
                    </a:p>
                  </a:txBody>
                  <a:tcPr/>
                </a:tc>
                <a:tc>
                  <a:txBody>
                    <a:bodyPr/>
                    <a:lstStyle/>
                    <a:p>
                      <a:pPr algn="l">
                        <a:lnSpc>
                          <a:spcPct val="150000"/>
                        </a:lnSpc>
                      </a:pPr>
                      <a:r>
                        <a:rPr lang="en-GB" sz="2000" b="1">
                          <a:effectLst/>
                        </a:rPr>
                        <a:t>GI</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+3 (0.08); -4 (0.003)</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(0.04); -2 (-0.02)</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-3 (-0.08)</a:t>
                      </a:r>
                      <a:endParaRPr lang="pl-PL" sz="2000" b="1">
                        <a:effectLst/>
                        <a:latin typeface="Calibri" charset="0"/>
                      </a:endParaRPr>
                    </a:p>
                  </a:txBody>
                  <a:tcPr marL="44450" marR="44450" marT="0" marB="0" anchor="ctr"/>
                </a:tc>
              </a:tr>
              <a:tr h="94615">
                <a:tc vMerge="1">
                  <a:txBody>
                    <a:bodyPr/>
                    <a:lstStyle/>
                    <a:p>
                      <a:endParaRPr lang="pl-PL"/>
                    </a:p>
                  </a:txBody>
                  <a:tcPr/>
                </a:tc>
                <a:tc>
                  <a:txBody>
                    <a:bodyPr/>
                    <a:lstStyle/>
                    <a:p>
                      <a:pPr algn="l">
                        <a:lnSpc>
                          <a:spcPct val="150000"/>
                        </a:lnSpc>
                      </a:pPr>
                      <a:r>
                        <a:rPr lang="en-GB" sz="2000" b="1">
                          <a:effectLst/>
                        </a:rPr>
                        <a:t>T_PAY</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(-0.26)</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+3 (0.16)</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(0.25); -2 (-0.09)</a:t>
                      </a:r>
                      <a:endParaRPr lang="pl-PL" sz="2000" b="1">
                        <a:effectLst/>
                        <a:latin typeface="Calibri" charset="0"/>
                      </a:endParaRPr>
                    </a:p>
                  </a:txBody>
                  <a:tcPr marL="44450" marR="44450" marT="0" marB="0" anchor="ctr"/>
                </a:tc>
              </a:tr>
              <a:tr h="94615">
                <a:tc rowSpan="3">
                  <a:txBody>
                    <a:bodyPr/>
                    <a:lstStyle/>
                    <a:p>
                      <a:pPr algn="ctr">
                        <a:lnSpc>
                          <a:spcPct val="150000"/>
                        </a:lnSpc>
                      </a:pPr>
                      <a:r>
                        <a:rPr lang="en-GB" sz="2000" b="1">
                          <a:effectLst/>
                        </a:rPr>
                        <a:t>SK</a:t>
                      </a:r>
                      <a:endParaRPr lang="pl-PL" sz="2000" b="1">
                        <a:effectLst/>
                        <a:latin typeface="Calibri" charset="0"/>
                      </a:endParaRPr>
                    </a:p>
                  </a:txBody>
                  <a:tcPr marL="44450" marR="44450" marT="0" marB="0" anchor="ctr"/>
                </a:tc>
                <a:tc>
                  <a:txBody>
                    <a:bodyPr/>
                    <a:lstStyle/>
                    <a:p>
                      <a:pPr algn="l">
                        <a:lnSpc>
                          <a:spcPct val="150000"/>
                        </a:lnSpc>
                      </a:pPr>
                      <a:r>
                        <a:rPr lang="en-GB" sz="2000" b="1">
                          <a:effectLst/>
                        </a:rPr>
                        <a:t>HHM</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(-0.04)</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(0.02)</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(0.03);</a:t>
                      </a:r>
                      <a:endParaRPr lang="pl-PL" sz="2000" b="1">
                        <a:effectLst/>
                        <a:latin typeface="Calibri" charset="0"/>
                      </a:endParaRPr>
                    </a:p>
                  </a:txBody>
                  <a:tcPr marL="44450" marR="44450" marT="0" marB="0" anchor="ctr"/>
                </a:tc>
              </a:tr>
              <a:tr h="94615">
                <a:tc vMerge="1">
                  <a:txBody>
                    <a:bodyPr/>
                    <a:lstStyle/>
                    <a:p>
                      <a:endParaRPr lang="pl-PL"/>
                    </a:p>
                  </a:txBody>
                  <a:tcPr/>
                </a:tc>
                <a:tc>
                  <a:txBody>
                    <a:bodyPr/>
                    <a:lstStyle/>
                    <a:p>
                      <a:pPr algn="l">
                        <a:lnSpc>
                          <a:spcPct val="150000"/>
                        </a:lnSpc>
                      </a:pPr>
                      <a:r>
                        <a:rPr lang="en-GB" sz="2000" b="1">
                          <a:effectLst/>
                        </a:rPr>
                        <a:t>GI</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(-0.07)</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(0.05)</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(0.02); -3 (-0.004)</a:t>
                      </a:r>
                      <a:endParaRPr lang="pl-PL" sz="2000" b="1">
                        <a:effectLst/>
                        <a:latin typeface="Calibri" charset="0"/>
                      </a:endParaRPr>
                    </a:p>
                  </a:txBody>
                  <a:tcPr marL="44450" marR="44450" marT="0" marB="0" anchor="ctr"/>
                </a:tc>
              </a:tr>
              <a:tr h="94615">
                <a:tc vMerge="1">
                  <a:txBody>
                    <a:bodyPr/>
                    <a:lstStyle/>
                    <a:p>
                      <a:endParaRPr lang="pl-PL"/>
                    </a:p>
                  </a:txBody>
                  <a:tcPr/>
                </a:tc>
                <a:tc>
                  <a:txBody>
                    <a:bodyPr/>
                    <a:lstStyle/>
                    <a:p>
                      <a:pPr algn="l">
                        <a:lnSpc>
                          <a:spcPct val="150000"/>
                        </a:lnSpc>
                      </a:pPr>
                      <a:r>
                        <a:rPr lang="en-GB" sz="2000" b="1">
                          <a:effectLst/>
                        </a:rPr>
                        <a:t>T_PAY</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(0.01); -3 (0.10)</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+5 (0.05)</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+2 (0.06); -4 (-0.02)</a:t>
                      </a:r>
                      <a:endParaRPr lang="pl-PL" sz="2000" b="1">
                        <a:effectLst/>
                        <a:latin typeface="Calibri" charset="0"/>
                      </a:endParaRPr>
                    </a:p>
                  </a:txBody>
                  <a:tcPr marL="44450" marR="44450" marT="0" marB="0" anchor="ctr"/>
                </a:tc>
              </a:tr>
              <a:tr h="94615">
                <a:tc rowSpan="3">
                  <a:txBody>
                    <a:bodyPr/>
                    <a:lstStyle/>
                    <a:p>
                      <a:pPr algn="ctr">
                        <a:lnSpc>
                          <a:spcPct val="150000"/>
                        </a:lnSpc>
                      </a:pPr>
                      <a:r>
                        <a:rPr lang="en-GB" sz="2000" b="1">
                          <a:effectLst/>
                        </a:rPr>
                        <a:t>EA</a:t>
                      </a:r>
                      <a:endParaRPr lang="pl-PL" sz="2000" b="1">
                        <a:effectLst/>
                        <a:latin typeface="Calibri" charset="0"/>
                      </a:endParaRPr>
                    </a:p>
                  </a:txBody>
                  <a:tcPr marL="44450" marR="44450" marT="0" marB="0" anchor="ctr"/>
                </a:tc>
                <a:tc>
                  <a:txBody>
                    <a:bodyPr/>
                    <a:lstStyle/>
                    <a:p>
                      <a:pPr algn="l">
                        <a:lnSpc>
                          <a:spcPct val="150000"/>
                        </a:lnSpc>
                      </a:pPr>
                      <a:r>
                        <a:rPr lang="en-GB" sz="2000" b="1">
                          <a:effectLst/>
                        </a:rPr>
                        <a:t>HHM</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+3 (0.04)</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+2 (0.002); -3 (-0.01)</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(-0.03)</a:t>
                      </a:r>
                      <a:endParaRPr lang="pl-PL" sz="2000" b="1">
                        <a:effectLst/>
                        <a:latin typeface="Calibri" charset="0"/>
                      </a:endParaRPr>
                    </a:p>
                  </a:txBody>
                  <a:tcPr marL="44450" marR="44450" marT="0" marB="0" anchor="ctr"/>
                </a:tc>
              </a:tr>
              <a:tr h="253365">
                <a:tc vMerge="1">
                  <a:txBody>
                    <a:bodyPr/>
                    <a:lstStyle/>
                    <a:p>
                      <a:endParaRPr lang="pl-PL"/>
                    </a:p>
                  </a:txBody>
                  <a:tcPr/>
                </a:tc>
                <a:tc>
                  <a:txBody>
                    <a:bodyPr/>
                    <a:lstStyle/>
                    <a:p>
                      <a:pPr algn="l">
                        <a:lnSpc>
                          <a:spcPct val="150000"/>
                        </a:lnSpc>
                      </a:pPr>
                      <a:r>
                        <a:rPr lang="en-GB" sz="2000" b="1">
                          <a:effectLst/>
                        </a:rPr>
                        <a:t>GI</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-5 (-0.39)</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+5 (0.16)</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+5 (0.23)</a:t>
                      </a:r>
                      <a:endParaRPr lang="pl-PL" sz="2000" b="1">
                        <a:effectLst/>
                        <a:latin typeface="Calibri" charset="0"/>
                      </a:endParaRPr>
                    </a:p>
                  </a:txBody>
                  <a:tcPr marL="44450" marR="44450" marT="0" marB="0" anchor="ctr"/>
                </a:tc>
              </a:tr>
              <a:tr h="85090">
                <a:tc vMerge="1">
                  <a:txBody>
                    <a:bodyPr/>
                    <a:lstStyle/>
                    <a:p>
                      <a:endParaRPr lang="pl-PL"/>
                    </a:p>
                  </a:txBody>
                  <a:tcPr/>
                </a:tc>
                <a:tc>
                  <a:txBody>
                    <a:bodyPr/>
                    <a:lstStyle/>
                    <a:p>
                      <a:pPr algn="l">
                        <a:lnSpc>
                          <a:spcPct val="150000"/>
                        </a:lnSpc>
                      </a:pPr>
                      <a:r>
                        <a:rPr lang="en-GB" sz="2000" b="1">
                          <a:effectLst/>
                        </a:rPr>
                        <a:t>T_PAY</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-3 (-0.04)</a:t>
                      </a:r>
                      <a:endParaRPr lang="pl-PL" sz="2000" b="1">
                        <a:effectLst/>
                        <a:latin typeface="Calibri" charset="0"/>
                      </a:endParaRPr>
                    </a:p>
                  </a:txBody>
                  <a:tcPr marL="44450" marR="44450" marT="0" marB="0" anchor="ctr"/>
                </a:tc>
                <a:tc>
                  <a:txBody>
                    <a:bodyPr/>
                    <a:lstStyle/>
                    <a:p>
                      <a:pPr algn="ctr">
                        <a:lnSpc>
                          <a:spcPct val="150000"/>
                        </a:lnSpc>
                      </a:pPr>
                      <a:r>
                        <a:rPr lang="en-GB" sz="2000" b="1">
                          <a:effectLst/>
                        </a:rPr>
                        <a:t>+4 (0.02)</a:t>
                      </a:r>
                      <a:endParaRPr lang="pl-PL" sz="2000" b="1">
                        <a:effectLst/>
                        <a:latin typeface="Calibri" charset="0"/>
                      </a:endParaRPr>
                    </a:p>
                  </a:txBody>
                  <a:tcPr marL="44450" marR="44450" marT="0" marB="0" anchor="ctr"/>
                </a:tc>
                <a:tc>
                  <a:txBody>
                    <a:bodyPr/>
                    <a:lstStyle/>
                    <a:p>
                      <a:pPr algn="ctr">
                        <a:lnSpc>
                          <a:spcPct val="150000"/>
                        </a:lnSpc>
                      </a:pPr>
                      <a:r>
                        <a:rPr lang="en-GB" sz="2000" b="1" dirty="0">
                          <a:effectLst/>
                        </a:rPr>
                        <a:t>+3 (0.02)</a:t>
                      </a:r>
                      <a:endParaRPr lang="pl-PL" sz="2000" b="1" dirty="0">
                        <a:effectLst/>
                        <a:latin typeface="Calibri" charset="0"/>
                      </a:endParaRPr>
                    </a:p>
                  </a:txBody>
                  <a:tcPr marL="44450" marR="44450" marT="0" marB="0" anchor="ctr"/>
                </a:tc>
              </a:tr>
            </a:tbl>
          </a:graphicData>
        </a:graphic>
      </p:graphicFrame>
    </p:spTree>
    <p:extLst>
      <p:ext uri="{BB962C8B-B14F-4D97-AF65-F5344CB8AC3E}">
        <p14:creationId xmlns:p14="http://schemas.microsoft.com/office/powerpoint/2010/main" val="15357670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65126"/>
            <a:ext cx="10515600" cy="873366"/>
          </a:xfrm>
        </p:spPr>
        <p:txBody>
          <a:bodyPr/>
          <a:lstStyle/>
          <a:p>
            <a:pPr algn="ctr"/>
            <a:r>
              <a:rPr lang="pl-PL" b="1">
                <a:solidFill>
                  <a:srgbClr val="C00000"/>
                </a:solidFill>
              </a:rPr>
              <a:t>Conclusions</a:t>
            </a:r>
            <a:endParaRPr lang="pl-PL" dirty="0"/>
          </a:p>
        </p:txBody>
      </p:sp>
      <p:sp>
        <p:nvSpPr>
          <p:cNvPr id="3" name="Symbol zastępczy zawartości 2"/>
          <p:cNvSpPr>
            <a:spLocks noGrp="1"/>
          </p:cNvSpPr>
          <p:nvPr>
            <p:ph idx="1"/>
          </p:nvPr>
        </p:nvSpPr>
        <p:spPr>
          <a:xfrm>
            <a:off x="838200" y="1423686"/>
            <a:ext cx="10515600" cy="4730128"/>
          </a:xfrm>
        </p:spPr>
        <p:txBody>
          <a:bodyPr>
            <a:normAutofit fontScale="77500" lnSpcReduction="20000"/>
          </a:bodyPr>
          <a:lstStyle/>
          <a:p>
            <a:pPr lvl="0"/>
            <a:r>
              <a:rPr lang="en-GB" dirty="0"/>
              <a:t>Do the individual populations perceive the same type of financial assets as a component of major importance for their wealth</a:t>
            </a:r>
            <a:r>
              <a:rPr lang="en-GB" dirty="0" smtClean="0"/>
              <a:t>?</a:t>
            </a:r>
          </a:p>
          <a:p>
            <a:pPr marL="0" lvl="0" indent="0">
              <a:buNone/>
            </a:pPr>
            <a:r>
              <a:rPr lang="pl-PL" b="1" dirty="0" smtClean="0">
                <a:solidFill>
                  <a:srgbClr val="C00000"/>
                </a:solidFill>
              </a:rPr>
              <a:t>A</a:t>
            </a:r>
            <a:r>
              <a:rPr lang="pl-PL" dirty="0" smtClean="0"/>
              <a:t>: </a:t>
            </a:r>
            <a:r>
              <a:rPr lang="pl-PL" dirty="0" err="1" smtClean="0"/>
              <a:t>Yes</a:t>
            </a:r>
            <a:r>
              <a:rPr lang="pl-PL" dirty="0" smtClean="0"/>
              <a:t>, </a:t>
            </a:r>
            <a:r>
              <a:rPr lang="pl-PL" dirty="0" err="1" smtClean="0"/>
              <a:t>deposits</a:t>
            </a:r>
            <a:r>
              <a:rPr lang="pl-PL" dirty="0" smtClean="0"/>
              <a:t> (</a:t>
            </a:r>
            <a:r>
              <a:rPr lang="pl-PL" dirty="0" err="1" smtClean="0"/>
              <a:t>except</a:t>
            </a:r>
            <a:r>
              <a:rPr lang="pl-PL" dirty="0" smtClean="0"/>
              <a:t> </a:t>
            </a:r>
            <a:r>
              <a:rPr lang="pl-PL" dirty="0" err="1" smtClean="0"/>
              <a:t>Cyprus</a:t>
            </a:r>
            <a:r>
              <a:rPr lang="pl-PL" dirty="0" smtClean="0"/>
              <a:t>).</a:t>
            </a:r>
            <a:endParaRPr lang="pl-PL" dirty="0"/>
          </a:p>
          <a:p>
            <a:pPr lvl="0"/>
            <a:r>
              <a:rPr lang="en-GB" dirty="0"/>
              <a:t>Are the households’ investment preferences uniform across the Eurozone or formed within certain subsets of member states</a:t>
            </a:r>
            <a:r>
              <a:rPr lang="en-GB" dirty="0" smtClean="0"/>
              <a:t>?</a:t>
            </a:r>
          </a:p>
          <a:p>
            <a:pPr marL="0" lvl="0" indent="0">
              <a:buNone/>
            </a:pPr>
            <a:r>
              <a:rPr lang="en-GB" b="1" dirty="0" smtClean="0">
                <a:solidFill>
                  <a:srgbClr val="C00000"/>
                </a:solidFill>
              </a:rPr>
              <a:t>A</a:t>
            </a:r>
            <a:r>
              <a:rPr lang="en-GB" dirty="0" smtClean="0"/>
              <a:t>: They are formed within certain subsets of countries.</a:t>
            </a:r>
            <a:endParaRPr lang="pl-PL" dirty="0"/>
          </a:p>
          <a:p>
            <a:pPr lvl="0"/>
            <a:r>
              <a:rPr lang="en-GB" dirty="0"/>
              <a:t>Is the structure of portfolios significantly shaped by households’ size and cash flows in individual countries</a:t>
            </a:r>
            <a:r>
              <a:rPr lang="en-GB" dirty="0" smtClean="0"/>
              <a:t>?</a:t>
            </a:r>
          </a:p>
          <a:p>
            <a:pPr marL="0" lvl="0" indent="0">
              <a:buNone/>
            </a:pPr>
            <a:r>
              <a:rPr lang="en-GB" b="1" dirty="0" smtClean="0">
                <a:solidFill>
                  <a:srgbClr val="C00000"/>
                </a:solidFill>
              </a:rPr>
              <a:t>A</a:t>
            </a:r>
            <a:r>
              <a:rPr lang="en-GB" dirty="0" smtClean="0"/>
              <a:t>: Yes. However, the greatest impact is assigned to annual gross incomes. </a:t>
            </a:r>
            <a:endParaRPr lang="pl-PL" dirty="0"/>
          </a:p>
          <a:p>
            <a:pPr lvl="0"/>
            <a:r>
              <a:rPr lang="en-GB" dirty="0"/>
              <a:t>At which values of annual gross income and monthly repayments of loans does the risk profile of a household’s portfolio change most significantly</a:t>
            </a:r>
            <a:r>
              <a:rPr lang="en-GB" dirty="0" smtClean="0"/>
              <a:t>?</a:t>
            </a:r>
            <a:endParaRPr lang="pl-PL" dirty="0" smtClean="0"/>
          </a:p>
          <a:p>
            <a:pPr marL="0" lvl="0" indent="0">
              <a:buNone/>
            </a:pPr>
            <a:r>
              <a:rPr lang="pl-PL" b="1" dirty="0" smtClean="0">
                <a:solidFill>
                  <a:srgbClr val="C00000"/>
                </a:solidFill>
              </a:rPr>
              <a:t>A</a:t>
            </a:r>
            <a:r>
              <a:rPr lang="pl-PL" dirty="0" smtClean="0"/>
              <a:t>: At </a:t>
            </a:r>
            <a:r>
              <a:rPr lang="pl-PL" dirty="0" err="1" smtClean="0"/>
              <a:t>values</a:t>
            </a:r>
            <a:r>
              <a:rPr lang="pl-PL" dirty="0" smtClean="0"/>
              <a:t> </a:t>
            </a:r>
            <a:r>
              <a:rPr lang="pl-PL" dirty="0" err="1" smtClean="0"/>
              <a:t>assigned</a:t>
            </a:r>
            <a:r>
              <a:rPr lang="pl-PL" dirty="0" smtClean="0"/>
              <a:t> to </a:t>
            </a:r>
            <a:r>
              <a:rPr lang="pl-PL" dirty="0" err="1" smtClean="0"/>
              <a:t>classes</a:t>
            </a:r>
            <a:r>
              <a:rPr lang="pl-PL" dirty="0" smtClean="0"/>
              <a:t> 4-5.</a:t>
            </a:r>
            <a:endParaRPr lang="en-GB" dirty="0" smtClean="0"/>
          </a:p>
          <a:p>
            <a:pPr lvl="0"/>
            <a:r>
              <a:rPr lang="en-GB" dirty="0"/>
              <a:t>At what household size does the greatest modifications of portfolio structure </a:t>
            </a:r>
            <a:r>
              <a:rPr lang="en-GB" dirty="0" smtClean="0"/>
              <a:t>occur?</a:t>
            </a:r>
            <a:r>
              <a:rPr lang="pl-PL" dirty="0" smtClean="0"/>
              <a:t> </a:t>
            </a:r>
          </a:p>
          <a:p>
            <a:pPr marL="0" lvl="0" indent="0">
              <a:buNone/>
            </a:pPr>
            <a:r>
              <a:rPr lang="en-GB" b="1" dirty="0" smtClean="0">
                <a:solidFill>
                  <a:srgbClr val="C00000"/>
                </a:solidFill>
              </a:rPr>
              <a:t>A</a:t>
            </a:r>
            <a:r>
              <a:rPr lang="en-GB" dirty="0" smtClean="0"/>
              <a:t>: </a:t>
            </a:r>
            <a:r>
              <a:rPr lang="pl-PL" dirty="0"/>
              <a:t>At </a:t>
            </a:r>
            <a:r>
              <a:rPr lang="pl-PL" dirty="0" err="1"/>
              <a:t>values</a:t>
            </a:r>
            <a:r>
              <a:rPr lang="pl-PL" dirty="0"/>
              <a:t> </a:t>
            </a:r>
            <a:r>
              <a:rPr lang="pl-PL" dirty="0" err="1"/>
              <a:t>assigned</a:t>
            </a:r>
            <a:r>
              <a:rPr lang="pl-PL" dirty="0"/>
              <a:t> to</a:t>
            </a:r>
            <a:r>
              <a:rPr lang="pl-PL" dirty="0" smtClean="0"/>
              <a:t> </a:t>
            </a:r>
            <a:r>
              <a:rPr lang="pl-PL" dirty="0" err="1"/>
              <a:t>classes</a:t>
            </a:r>
            <a:r>
              <a:rPr lang="pl-PL" dirty="0"/>
              <a:t> </a:t>
            </a:r>
            <a:r>
              <a:rPr lang="pl-PL" dirty="0" smtClean="0"/>
              <a:t>4-5.</a:t>
            </a:r>
            <a:endParaRPr lang="en-GB" dirty="0"/>
          </a:p>
        </p:txBody>
      </p:sp>
    </p:spTree>
    <p:extLst>
      <p:ext uri="{BB962C8B-B14F-4D97-AF65-F5344CB8AC3E}">
        <p14:creationId xmlns:p14="http://schemas.microsoft.com/office/powerpoint/2010/main" val="9957269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pl-PL" dirty="0" smtClean="0"/>
          </a:p>
          <a:p>
            <a:pPr marL="0" marR="0" lvl="0" indent="0" defTabSz="914400" eaLnBrk="1" fontAlgn="auto" latinLnBrk="0" hangingPunct="1">
              <a:lnSpc>
                <a:spcPct val="100000"/>
              </a:lnSpc>
              <a:spcBef>
                <a:spcPts val="0"/>
              </a:spcBef>
              <a:spcAft>
                <a:spcPts val="0"/>
              </a:spcAft>
              <a:buClrTx/>
              <a:buSzTx/>
              <a:buFontTx/>
              <a:buNone/>
              <a:tabLst/>
              <a:defRPr/>
            </a:pPr>
            <a:endParaRPr lang="pl-PL" dirty="0" smtClean="0"/>
          </a:p>
          <a:p>
            <a:pPr marL="0" marR="0" lvl="0" indent="0" defTabSz="914400" eaLnBrk="1" fontAlgn="auto" latinLnBrk="0" hangingPunct="1">
              <a:lnSpc>
                <a:spcPct val="100000"/>
              </a:lnSpc>
              <a:spcBef>
                <a:spcPts val="0"/>
              </a:spcBef>
              <a:spcAft>
                <a:spcPts val="0"/>
              </a:spcAft>
              <a:buClrTx/>
              <a:buSzTx/>
              <a:buFontTx/>
              <a:buNone/>
              <a:tabLst/>
              <a:defRPr/>
            </a:pPr>
            <a:endParaRPr lang="pl-PL" dirty="0"/>
          </a:p>
          <a:p>
            <a:pPr marL="0" marR="0" lvl="0" indent="0" algn="ctr" defTabSz="914400" eaLnBrk="1" fontAlgn="auto" latinLnBrk="0" hangingPunct="1">
              <a:lnSpc>
                <a:spcPct val="100000"/>
              </a:lnSpc>
              <a:spcBef>
                <a:spcPts val="0"/>
              </a:spcBef>
              <a:spcAft>
                <a:spcPts val="0"/>
              </a:spcAft>
              <a:buClrTx/>
              <a:buSzTx/>
              <a:buFontTx/>
              <a:buNone/>
              <a:tabLst/>
              <a:defRPr/>
            </a:pPr>
            <a:r>
              <a:rPr lang="pl-PL" dirty="0" smtClean="0"/>
              <a:t>Thank </a:t>
            </a:r>
            <a:r>
              <a:rPr lang="pl-PL" dirty="0" err="1" smtClean="0"/>
              <a:t>you</a:t>
            </a:r>
            <a:r>
              <a:rPr lang="pl-PL" dirty="0" smtClean="0"/>
              <a:t> for </a:t>
            </a:r>
            <a:r>
              <a:rPr lang="pl-PL" dirty="0" err="1" smtClean="0"/>
              <a:t>your</a:t>
            </a:r>
            <a:r>
              <a:rPr lang="pl-PL" dirty="0" smtClean="0"/>
              <a:t> </a:t>
            </a:r>
            <a:r>
              <a:rPr lang="pl-PL" dirty="0" err="1" smtClean="0"/>
              <a:t>attention</a:t>
            </a:r>
            <a:endParaRPr lang="pl-PL" dirty="0" smtClean="0"/>
          </a:p>
          <a:p>
            <a:pPr marL="0" marR="0" lvl="0" indent="0" algn="ctr" defTabSz="914400" eaLnBrk="1" fontAlgn="auto" latinLnBrk="0" hangingPunct="1">
              <a:lnSpc>
                <a:spcPct val="100000"/>
              </a:lnSpc>
              <a:spcBef>
                <a:spcPts val="0"/>
              </a:spcBef>
              <a:spcAft>
                <a:spcPts val="0"/>
              </a:spcAft>
              <a:buClrTx/>
              <a:buSzTx/>
              <a:buFontTx/>
              <a:buNone/>
              <a:tabLst/>
              <a:defRPr/>
            </a:pPr>
            <a:endParaRPr lang="pl-PL" dirty="0" smtClean="0"/>
          </a:p>
          <a:p>
            <a:pPr marL="0" marR="0" lvl="0" indent="0" algn="ctr" defTabSz="914400" eaLnBrk="1" fontAlgn="auto" latinLnBrk="0" hangingPunct="1">
              <a:lnSpc>
                <a:spcPct val="100000"/>
              </a:lnSpc>
              <a:spcBef>
                <a:spcPts val="0"/>
              </a:spcBef>
              <a:spcAft>
                <a:spcPts val="0"/>
              </a:spcAft>
              <a:buClrTx/>
              <a:buSzTx/>
              <a:buFontTx/>
              <a:buNone/>
              <a:tabLst/>
              <a:defRPr/>
            </a:pPr>
            <a:r>
              <a:rPr lang="pl-PL" sz="1800" dirty="0" err="1" smtClean="0"/>
              <a:t>katarzyna.kochaniak@uek.krakow.pl</a:t>
            </a:r>
            <a:endParaRPr lang="pl-PL" sz="1800" dirty="0"/>
          </a:p>
        </p:txBody>
      </p:sp>
    </p:spTree>
    <p:extLst>
      <p:ext uri="{BB962C8B-B14F-4D97-AF65-F5344CB8AC3E}">
        <p14:creationId xmlns:p14="http://schemas.microsoft.com/office/powerpoint/2010/main" val="2490012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rgbClr val="C00000"/>
                </a:solidFill>
              </a:rPr>
              <a:t>F</a:t>
            </a:r>
            <a:r>
              <a:rPr lang="pl-PL" b="1" dirty="0" smtClean="0">
                <a:solidFill>
                  <a:srgbClr val="C00000"/>
                </a:solidFill>
              </a:rPr>
              <a:t>inancial </a:t>
            </a:r>
            <a:r>
              <a:rPr lang="pl-PL" b="1" dirty="0" err="1" smtClean="0">
                <a:solidFill>
                  <a:srgbClr val="C00000"/>
                </a:solidFill>
              </a:rPr>
              <a:t>asset</a:t>
            </a:r>
            <a:r>
              <a:rPr lang="pl-PL" b="1" dirty="0" smtClean="0">
                <a:solidFill>
                  <a:srgbClr val="C00000"/>
                </a:solidFill>
              </a:rPr>
              <a:t> portfolio</a:t>
            </a:r>
            <a:endParaRPr lang="pl-PL" b="1" dirty="0">
              <a:solidFill>
                <a:srgbClr val="C00000"/>
              </a:solidFill>
            </a:endParaRPr>
          </a:p>
        </p:txBody>
      </p:sp>
      <p:sp>
        <p:nvSpPr>
          <p:cNvPr id="3" name="Symbol zastępczy zawartości 2"/>
          <p:cNvSpPr>
            <a:spLocks noGrp="1"/>
          </p:cNvSpPr>
          <p:nvPr>
            <p:ph idx="1"/>
          </p:nvPr>
        </p:nvSpPr>
        <p:spPr/>
        <p:txBody>
          <a:bodyPr>
            <a:normAutofit fontScale="92500" lnSpcReduction="20000"/>
          </a:bodyPr>
          <a:lstStyle/>
          <a:p>
            <a:r>
              <a:rPr lang="en-AU" dirty="0" smtClean="0"/>
              <a:t>deposits (sight and saving) - D, </a:t>
            </a:r>
          </a:p>
          <a:p>
            <a:r>
              <a:rPr lang="en-AU" dirty="0" smtClean="0"/>
              <a:t>deposits on managed accounts - MA, </a:t>
            </a:r>
          </a:p>
          <a:p>
            <a:r>
              <a:rPr lang="en-AU" dirty="0" smtClean="0"/>
              <a:t>mutual fund units - MF, </a:t>
            </a:r>
          </a:p>
          <a:p>
            <a:r>
              <a:rPr lang="en-AU" dirty="0" smtClean="0"/>
              <a:t>bonds - B, </a:t>
            </a:r>
          </a:p>
          <a:p>
            <a:r>
              <a:rPr lang="en-AU" dirty="0" smtClean="0"/>
              <a:t>shares publicly traded - S, </a:t>
            </a:r>
          </a:p>
          <a:p>
            <a:r>
              <a:rPr lang="en-AU" dirty="0" smtClean="0"/>
              <a:t>private lending - MO, </a:t>
            </a:r>
          </a:p>
          <a:p>
            <a:r>
              <a:rPr lang="en-AU" dirty="0" smtClean="0"/>
              <a:t>voluntary pension plans or whole life insurance contracts – VP_WLI, </a:t>
            </a:r>
          </a:p>
          <a:p>
            <a:r>
              <a:rPr lang="en-AU" dirty="0" smtClean="0"/>
              <a:t>non-self-employment private businesses - NSEB, </a:t>
            </a:r>
          </a:p>
          <a:p>
            <a:r>
              <a:rPr lang="en-AU" dirty="0"/>
              <a:t>o</a:t>
            </a:r>
            <a:r>
              <a:rPr lang="en-AU" dirty="0" smtClean="0"/>
              <a:t>ther (options, futures, index certificates, precious metals, oil and gas leases, future proceeds from a lawsuit or estate that is in the process of being settled, and royalties) - OA. </a:t>
            </a:r>
            <a:endParaRPr lang="pl-PL" dirty="0"/>
          </a:p>
        </p:txBody>
      </p:sp>
    </p:spTree>
    <p:extLst>
      <p:ext uri="{BB962C8B-B14F-4D97-AF65-F5344CB8AC3E}">
        <p14:creationId xmlns:p14="http://schemas.microsoft.com/office/powerpoint/2010/main" val="1447311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smtClean="0">
                <a:solidFill>
                  <a:srgbClr val="C00000"/>
                </a:solidFill>
              </a:rPr>
              <a:t>Data </a:t>
            </a:r>
            <a:r>
              <a:rPr lang="pl-PL" b="1" dirty="0" err="1" smtClean="0">
                <a:solidFill>
                  <a:srgbClr val="C00000"/>
                </a:solidFill>
              </a:rPr>
              <a:t>description</a:t>
            </a:r>
            <a:endParaRPr lang="pl-PL" b="1" dirty="0">
              <a:solidFill>
                <a:srgbClr val="C00000"/>
              </a:solidFill>
            </a:endParaRPr>
          </a:p>
        </p:txBody>
      </p:sp>
      <p:sp>
        <p:nvSpPr>
          <p:cNvPr id="3" name="Symbol zastępczy zawartości 2"/>
          <p:cNvSpPr>
            <a:spLocks noGrp="1"/>
          </p:cNvSpPr>
          <p:nvPr>
            <p:ph idx="1"/>
          </p:nvPr>
        </p:nvSpPr>
        <p:spPr/>
        <p:txBody>
          <a:bodyPr>
            <a:normAutofit fontScale="85000" lnSpcReduction="10000"/>
          </a:bodyPr>
          <a:lstStyle/>
          <a:p>
            <a:pPr algn="just"/>
            <a:r>
              <a:rPr lang="pl-PL" dirty="0" smtClean="0"/>
              <a:t>DATABASE: the Eurosystem HFCS;</a:t>
            </a:r>
          </a:p>
          <a:p>
            <a:pPr algn="just"/>
            <a:endParaRPr lang="pl-PL" dirty="0" smtClean="0"/>
          </a:p>
          <a:p>
            <a:pPr algn="just"/>
            <a:r>
              <a:rPr lang="pl-PL" dirty="0" smtClean="0"/>
              <a:t>COUNTRIES: </a:t>
            </a:r>
            <a:r>
              <a:rPr lang="en-AU" dirty="0"/>
              <a:t>Austria (AT), Belgium (BE), Cyprus (CY), Germany (DE), Spain (ES), Finland (FI), France (FR), Greece (GR), Italy (IT), Luxembourg (LU), Malta (MT), the Netherlands (NL), Portugal (PT), Slovenia (SI) and Slovakia (SK</a:t>
            </a:r>
            <a:r>
              <a:rPr lang="en-AU" dirty="0" smtClean="0"/>
              <a:t>);</a:t>
            </a:r>
          </a:p>
          <a:p>
            <a:pPr algn="just"/>
            <a:endParaRPr lang="en-AU" dirty="0" smtClean="0"/>
          </a:p>
          <a:p>
            <a:pPr algn="just"/>
            <a:r>
              <a:rPr lang="en-AU" dirty="0" smtClean="0"/>
              <a:t> </a:t>
            </a:r>
            <a:r>
              <a:rPr lang="pl-PL" dirty="0" smtClean="0"/>
              <a:t>DATA: </a:t>
            </a:r>
            <a:r>
              <a:rPr lang="pl-PL" dirty="0" err="1" smtClean="0"/>
              <a:t>individual</a:t>
            </a:r>
            <a:r>
              <a:rPr lang="pl-PL" dirty="0" smtClean="0"/>
              <a:t>, </a:t>
            </a:r>
            <a:r>
              <a:rPr lang="pl-PL" dirty="0" err="1" smtClean="0"/>
              <a:t>household-level</a:t>
            </a:r>
            <a:r>
              <a:rPr lang="pl-PL" dirty="0" smtClean="0"/>
              <a:t> (No. of </a:t>
            </a:r>
            <a:r>
              <a:rPr lang="pl-PL" dirty="0" err="1" smtClean="0"/>
              <a:t>HHs</a:t>
            </a:r>
            <a:r>
              <a:rPr lang="pl-PL" dirty="0" smtClean="0"/>
              <a:t>: 59,158):</a:t>
            </a:r>
          </a:p>
          <a:p>
            <a:pPr algn="just">
              <a:buFont typeface="Wingdings" charset="2"/>
              <a:buChar char="Ø"/>
            </a:pPr>
            <a:r>
              <a:rPr lang="pl-PL" dirty="0" smtClean="0"/>
              <a:t> </a:t>
            </a:r>
            <a:r>
              <a:rPr lang="pl-PL" dirty="0" err="1" smtClean="0"/>
              <a:t>financial</a:t>
            </a:r>
            <a:r>
              <a:rPr lang="pl-PL" dirty="0" smtClean="0"/>
              <a:t> </a:t>
            </a:r>
            <a:r>
              <a:rPr lang="pl-PL" dirty="0" err="1" smtClean="0"/>
              <a:t>assets</a:t>
            </a:r>
            <a:r>
              <a:rPr lang="pl-PL" dirty="0" smtClean="0"/>
              <a:t>,</a:t>
            </a:r>
          </a:p>
          <a:p>
            <a:pPr algn="just">
              <a:buFont typeface="Wingdings" charset="2"/>
              <a:buChar char="Ø"/>
            </a:pPr>
            <a:r>
              <a:rPr lang="pl-PL" dirty="0" smtClean="0"/>
              <a:t> real </a:t>
            </a:r>
            <a:r>
              <a:rPr lang="pl-PL" dirty="0" err="1" smtClean="0"/>
              <a:t>assets</a:t>
            </a:r>
            <a:r>
              <a:rPr lang="pl-PL" dirty="0" smtClean="0"/>
              <a:t>,</a:t>
            </a:r>
          </a:p>
          <a:p>
            <a:pPr algn="just">
              <a:buFont typeface="Wingdings" charset="2"/>
              <a:buChar char="Ø"/>
            </a:pPr>
            <a:r>
              <a:rPr lang="pl-PL" dirty="0"/>
              <a:t> </a:t>
            </a:r>
            <a:r>
              <a:rPr lang="pl-PL" dirty="0" err="1" smtClean="0"/>
              <a:t>financial</a:t>
            </a:r>
            <a:r>
              <a:rPr lang="pl-PL" dirty="0" smtClean="0"/>
              <a:t> </a:t>
            </a:r>
            <a:r>
              <a:rPr lang="pl-PL" dirty="0" err="1" smtClean="0"/>
              <a:t>debt</a:t>
            </a:r>
            <a:r>
              <a:rPr lang="pl-PL" dirty="0" smtClean="0"/>
              <a:t>,</a:t>
            </a:r>
          </a:p>
          <a:p>
            <a:pPr algn="just">
              <a:buFont typeface="Wingdings" charset="2"/>
              <a:buChar char="Ø"/>
            </a:pPr>
            <a:r>
              <a:rPr lang="pl-PL" dirty="0"/>
              <a:t> </a:t>
            </a:r>
            <a:r>
              <a:rPr lang="pl-PL" dirty="0" smtClean="0"/>
              <a:t>net </a:t>
            </a:r>
            <a:r>
              <a:rPr lang="pl-PL" dirty="0" err="1" smtClean="0"/>
              <a:t>wealth</a:t>
            </a:r>
            <a:r>
              <a:rPr lang="pl-PL" dirty="0" smtClean="0"/>
              <a:t> (NW = </a:t>
            </a:r>
            <a:r>
              <a:rPr lang="pl-PL" dirty="0" err="1" smtClean="0"/>
              <a:t>total</a:t>
            </a:r>
            <a:r>
              <a:rPr lang="pl-PL" dirty="0" smtClean="0"/>
              <a:t> </a:t>
            </a:r>
            <a:r>
              <a:rPr lang="pl-PL" dirty="0" err="1" smtClean="0"/>
              <a:t>assets</a:t>
            </a:r>
            <a:r>
              <a:rPr lang="pl-PL" dirty="0" smtClean="0"/>
              <a:t> – </a:t>
            </a:r>
            <a:r>
              <a:rPr lang="pl-PL" dirty="0" err="1" smtClean="0"/>
              <a:t>total</a:t>
            </a:r>
            <a:r>
              <a:rPr lang="pl-PL" dirty="0" smtClean="0"/>
              <a:t> </a:t>
            </a:r>
            <a:r>
              <a:rPr lang="pl-PL" dirty="0" err="1" smtClean="0"/>
              <a:t>debt</a:t>
            </a:r>
            <a:r>
              <a:rPr lang="pl-PL" dirty="0" smtClean="0"/>
              <a:t>).</a:t>
            </a:r>
          </a:p>
          <a:p>
            <a:pPr>
              <a:buFont typeface="Wingdings" charset="2"/>
              <a:buChar char="Ø"/>
            </a:pPr>
            <a:endParaRPr lang="pl-PL" dirty="0"/>
          </a:p>
        </p:txBody>
      </p:sp>
    </p:spTree>
    <p:extLst>
      <p:ext uri="{BB962C8B-B14F-4D97-AF65-F5344CB8AC3E}">
        <p14:creationId xmlns:p14="http://schemas.microsoft.com/office/powerpoint/2010/main" val="4468539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err="1" smtClean="0">
                <a:solidFill>
                  <a:srgbClr val="C00000"/>
                </a:solidFill>
              </a:rPr>
              <a:t>Average</a:t>
            </a:r>
            <a:r>
              <a:rPr lang="pl-PL" b="1" dirty="0" smtClean="0">
                <a:solidFill>
                  <a:srgbClr val="C00000"/>
                </a:solidFill>
              </a:rPr>
              <a:t> </a:t>
            </a:r>
            <a:r>
              <a:rPr lang="pl-PL" b="1" dirty="0" err="1" smtClean="0">
                <a:solidFill>
                  <a:srgbClr val="C00000"/>
                </a:solidFill>
              </a:rPr>
              <a:t>values</a:t>
            </a:r>
            <a:r>
              <a:rPr lang="pl-PL" b="1" dirty="0" smtClean="0">
                <a:solidFill>
                  <a:srgbClr val="C00000"/>
                </a:solidFill>
              </a:rPr>
              <a:t> of </a:t>
            </a:r>
            <a:r>
              <a:rPr lang="pl-PL" b="1" dirty="0" err="1" smtClean="0">
                <a:solidFill>
                  <a:srgbClr val="C00000"/>
                </a:solidFill>
              </a:rPr>
              <a:t>financial</a:t>
            </a:r>
            <a:r>
              <a:rPr lang="pl-PL" b="1" dirty="0" smtClean="0">
                <a:solidFill>
                  <a:srgbClr val="C00000"/>
                </a:solidFill>
              </a:rPr>
              <a:t> </a:t>
            </a:r>
            <a:r>
              <a:rPr lang="pl-PL" b="1" dirty="0" err="1" smtClean="0">
                <a:solidFill>
                  <a:srgbClr val="C00000"/>
                </a:solidFill>
              </a:rPr>
              <a:t>asset</a:t>
            </a:r>
            <a:r>
              <a:rPr lang="pl-PL" b="1" dirty="0" smtClean="0">
                <a:solidFill>
                  <a:srgbClr val="C00000"/>
                </a:solidFill>
              </a:rPr>
              <a:t> </a:t>
            </a:r>
            <a:r>
              <a:rPr lang="pl-PL" b="1" dirty="0" err="1" smtClean="0">
                <a:solidFill>
                  <a:srgbClr val="C00000"/>
                </a:solidFill>
              </a:rPr>
              <a:t>portfolios</a:t>
            </a:r>
            <a:endParaRPr lang="pl-PL" b="1" dirty="0">
              <a:solidFill>
                <a:srgbClr val="C00000"/>
              </a:solidFill>
            </a:endParaRPr>
          </a:p>
        </p:txBody>
      </p:sp>
      <p:sp>
        <p:nvSpPr>
          <p:cNvPr id="3" name="Symbol zastępczy zawartości 2"/>
          <p:cNvSpPr>
            <a:spLocks noGrp="1"/>
          </p:cNvSpPr>
          <p:nvPr>
            <p:ph idx="1"/>
          </p:nvPr>
        </p:nvSpPr>
        <p:spPr/>
        <p:txBody>
          <a:bodyPr/>
          <a:lstStyle/>
          <a:p>
            <a:endParaRPr lang="pl-PL"/>
          </a:p>
        </p:txBody>
      </p:sp>
      <p:graphicFrame>
        <p:nvGraphicFramePr>
          <p:cNvPr id="5" name="Wykres 4"/>
          <p:cNvGraphicFramePr/>
          <p:nvPr>
            <p:extLst>
              <p:ext uri="{D42A27DB-BD31-4B8C-83A1-F6EECF244321}">
                <p14:modId xmlns:p14="http://schemas.microsoft.com/office/powerpoint/2010/main" val="1889090234"/>
              </p:ext>
            </p:extLst>
          </p:nvPr>
        </p:nvGraphicFramePr>
        <p:xfrm>
          <a:off x="838200" y="1825625"/>
          <a:ext cx="10515600" cy="4351337"/>
        </p:xfrm>
        <a:graphic>
          <a:graphicData uri="http://schemas.openxmlformats.org/drawingml/2006/chart">
            <c:chart xmlns:c="http://schemas.openxmlformats.org/drawingml/2006/chart" xmlns:r="http://schemas.openxmlformats.org/officeDocument/2006/relationships" r:id="rId2"/>
          </a:graphicData>
        </a:graphic>
      </p:graphicFrame>
      <p:sp>
        <p:nvSpPr>
          <p:cNvPr id="6" name="PoleTekstowe 5"/>
          <p:cNvSpPr txBox="1"/>
          <p:nvPr/>
        </p:nvSpPr>
        <p:spPr>
          <a:xfrm>
            <a:off x="1799062" y="6311899"/>
            <a:ext cx="468352" cy="369332"/>
          </a:xfrm>
          <a:prstGeom prst="rect">
            <a:avLst/>
          </a:prstGeom>
          <a:noFill/>
        </p:spPr>
        <p:txBody>
          <a:bodyPr wrap="square" rtlCol="0">
            <a:spAutoFit/>
          </a:bodyPr>
          <a:lstStyle/>
          <a:p>
            <a:r>
              <a:rPr lang="pl-PL" dirty="0" smtClean="0"/>
              <a:t>3%</a:t>
            </a:r>
            <a:endParaRPr lang="pl-PL" dirty="0"/>
          </a:p>
        </p:txBody>
      </p:sp>
      <p:sp>
        <p:nvSpPr>
          <p:cNvPr id="7" name="PoleTekstowe 6"/>
          <p:cNvSpPr txBox="1"/>
          <p:nvPr/>
        </p:nvSpPr>
        <p:spPr>
          <a:xfrm>
            <a:off x="2402373" y="6311899"/>
            <a:ext cx="466794" cy="369332"/>
          </a:xfrm>
          <a:prstGeom prst="rect">
            <a:avLst/>
          </a:prstGeom>
          <a:noFill/>
        </p:spPr>
        <p:txBody>
          <a:bodyPr wrap="none" rtlCol="0">
            <a:spAutoFit/>
          </a:bodyPr>
          <a:lstStyle/>
          <a:p>
            <a:r>
              <a:rPr lang="pl-PL" dirty="0" smtClean="0"/>
              <a:t>2%</a:t>
            </a:r>
            <a:endParaRPr lang="pl-PL" dirty="0"/>
          </a:p>
        </p:txBody>
      </p:sp>
      <p:sp>
        <p:nvSpPr>
          <p:cNvPr id="8" name="PoleTekstowe 7"/>
          <p:cNvSpPr txBox="1"/>
          <p:nvPr/>
        </p:nvSpPr>
        <p:spPr>
          <a:xfrm>
            <a:off x="2910343" y="6318454"/>
            <a:ext cx="583814" cy="369332"/>
          </a:xfrm>
          <a:prstGeom prst="rect">
            <a:avLst/>
          </a:prstGeom>
          <a:noFill/>
        </p:spPr>
        <p:txBody>
          <a:bodyPr wrap="none" rtlCol="0">
            <a:spAutoFit/>
          </a:bodyPr>
          <a:lstStyle/>
          <a:p>
            <a:r>
              <a:rPr lang="pl-PL" dirty="0" smtClean="0"/>
              <a:t>10%</a:t>
            </a:r>
            <a:endParaRPr lang="pl-PL" dirty="0"/>
          </a:p>
        </p:txBody>
      </p:sp>
      <p:sp>
        <p:nvSpPr>
          <p:cNvPr id="9" name="PoleTekstowe 8"/>
          <p:cNvSpPr txBox="1"/>
          <p:nvPr/>
        </p:nvSpPr>
        <p:spPr>
          <a:xfrm>
            <a:off x="3605671" y="6318454"/>
            <a:ext cx="466794" cy="369332"/>
          </a:xfrm>
          <a:prstGeom prst="rect">
            <a:avLst/>
          </a:prstGeom>
          <a:noFill/>
        </p:spPr>
        <p:txBody>
          <a:bodyPr wrap="none" rtlCol="0">
            <a:spAutoFit/>
          </a:bodyPr>
          <a:lstStyle/>
          <a:p>
            <a:r>
              <a:rPr lang="pl-PL" dirty="0" smtClean="0"/>
              <a:t>3%</a:t>
            </a:r>
          </a:p>
        </p:txBody>
      </p:sp>
      <p:sp>
        <p:nvSpPr>
          <p:cNvPr id="10" name="PoleTekstowe 9"/>
          <p:cNvSpPr txBox="1"/>
          <p:nvPr/>
        </p:nvSpPr>
        <p:spPr>
          <a:xfrm>
            <a:off x="4183978" y="6318969"/>
            <a:ext cx="466794" cy="369332"/>
          </a:xfrm>
          <a:prstGeom prst="rect">
            <a:avLst/>
          </a:prstGeom>
          <a:noFill/>
        </p:spPr>
        <p:txBody>
          <a:bodyPr wrap="none" rtlCol="0">
            <a:spAutoFit/>
          </a:bodyPr>
          <a:lstStyle/>
          <a:p>
            <a:r>
              <a:rPr lang="pl-PL" dirty="0" smtClean="0"/>
              <a:t>4%</a:t>
            </a:r>
            <a:endParaRPr lang="pl-PL" dirty="0"/>
          </a:p>
        </p:txBody>
      </p:sp>
      <p:sp>
        <p:nvSpPr>
          <p:cNvPr id="11" name="PoleTekstowe 10"/>
          <p:cNvSpPr txBox="1"/>
          <p:nvPr/>
        </p:nvSpPr>
        <p:spPr>
          <a:xfrm>
            <a:off x="4789383" y="6318454"/>
            <a:ext cx="466794" cy="369332"/>
          </a:xfrm>
          <a:prstGeom prst="rect">
            <a:avLst/>
          </a:prstGeom>
          <a:noFill/>
        </p:spPr>
        <p:txBody>
          <a:bodyPr wrap="none" rtlCol="0">
            <a:spAutoFit/>
          </a:bodyPr>
          <a:lstStyle/>
          <a:p>
            <a:r>
              <a:rPr lang="pl-PL" dirty="0" smtClean="0"/>
              <a:t>0%</a:t>
            </a:r>
            <a:endParaRPr lang="pl-PL" dirty="0"/>
          </a:p>
        </p:txBody>
      </p:sp>
      <p:sp>
        <p:nvSpPr>
          <p:cNvPr id="12" name="PoleTekstowe 11"/>
          <p:cNvSpPr txBox="1"/>
          <p:nvPr/>
        </p:nvSpPr>
        <p:spPr>
          <a:xfrm>
            <a:off x="5393232" y="6318454"/>
            <a:ext cx="466794" cy="369332"/>
          </a:xfrm>
          <a:prstGeom prst="rect">
            <a:avLst/>
          </a:prstGeom>
          <a:noFill/>
        </p:spPr>
        <p:txBody>
          <a:bodyPr wrap="none" rtlCol="0">
            <a:spAutoFit/>
          </a:bodyPr>
          <a:lstStyle/>
          <a:p>
            <a:r>
              <a:rPr lang="pl-PL" dirty="0" smtClean="0"/>
              <a:t>1%</a:t>
            </a:r>
            <a:endParaRPr lang="pl-PL" dirty="0"/>
          </a:p>
        </p:txBody>
      </p:sp>
      <p:sp>
        <p:nvSpPr>
          <p:cNvPr id="13" name="PoleTekstowe 12"/>
          <p:cNvSpPr txBox="1"/>
          <p:nvPr/>
        </p:nvSpPr>
        <p:spPr>
          <a:xfrm>
            <a:off x="5847047" y="6318969"/>
            <a:ext cx="583814" cy="369332"/>
          </a:xfrm>
          <a:prstGeom prst="rect">
            <a:avLst/>
          </a:prstGeom>
          <a:noFill/>
        </p:spPr>
        <p:txBody>
          <a:bodyPr wrap="none" rtlCol="0">
            <a:spAutoFit/>
          </a:bodyPr>
          <a:lstStyle/>
          <a:p>
            <a:r>
              <a:rPr lang="pl-PL" dirty="0" smtClean="0"/>
              <a:t>25%</a:t>
            </a:r>
            <a:endParaRPr lang="pl-PL" dirty="0"/>
          </a:p>
        </p:txBody>
      </p:sp>
      <p:sp>
        <p:nvSpPr>
          <p:cNvPr id="15" name="PoleTekstowe 14"/>
          <p:cNvSpPr txBox="1"/>
          <p:nvPr/>
        </p:nvSpPr>
        <p:spPr>
          <a:xfrm>
            <a:off x="6466710" y="6318969"/>
            <a:ext cx="583814" cy="369332"/>
          </a:xfrm>
          <a:prstGeom prst="rect">
            <a:avLst/>
          </a:prstGeom>
          <a:noFill/>
        </p:spPr>
        <p:txBody>
          <a:bodyPr wrap="none" rtlCol="0">
            <a:spAutoFit/>
          </a:bodyPr>
          <a:lstStyle/>
          <a:p>
            <a:r>
              <a:rPr lang="pl-PL" dirty="0" smtClean="0"/>
              <a:t>17%</a:t>
            </a:r>
            <a:endParaRPr lang="pl-PL" dirty="0"/>
          </a:p>
        </p:txBody>
      </p:sp>
      <p:sp>
        <p:nvSpPr>
          <p:cNvPr id="16" name="PoleTekstowe 15"/>
          <p:cNvSpPr txBox="1"/>
          <p:nvPr/>
        </p:nvSpPr>
        <p:spPr>
          <a:xfrm>
            <a:off x="7169114" y="6318454"/>
            <a:ext cx="466794" cy="369332"/>
          </a:xfrm>
          <a:prstGeom prst="rect">
            <a:avLst/>
          </a:prstGeom>
          <a:noFill/>
        </p:spPr>
        <p:txBody>
          <a:bodyPr wrap="none" rtlCol="0">
            <a:spAutoFit/>
          </a:bodyPr>
          <a:lstStyle/>
          <a:p>
            <a:r>
              <a:rPr lang="pl-PL" dirty="0" smtClean="0"/>
              <a:t>2%</a:t>
            </a:r>
            <a:endParaRPr lang="pl-PL" dirty="0"/>
          </a:p>
        </p:txBody>
      </p:sp>
      <p:sp>
        <p:nvSpPr>
          <p:cNvPr id="17" name="PoleTekstowe 16"/>
          <p:cNvSpPr txBox="1"/>
          <p:nvPr/>
        </p:nvSpPr>
        <p:spPr>
          <a:xfrm>
            <a:off x="7707606" y="6318454"/>
            <a:ext cx="466794" cy="369332"/>
          </a:xfrm>
          <a:prstGeom prst="rect">
            <a:avLst/>
          </a:prstGeom>
          <a:noFill/>
        </p:spPr>
        <p:txBody>
          <a:bodyPr wrap="none" rtlCol="0">
            <a:spAutoFit/>
          </a:bodyPr>
          <a:lstStyle/>
          <a:p>
            <a:r>
              <a:rPr lang="pl-PL" dirty="0" smtClean="0"/>
              <a:t>3%</a:t>
            </a:r>
            <a:endParaRPr lang="pl-PL" dirty="0"/>
          </a:p>
        </p:txBody>
      </p:sp>
      <p:sp>
        <p:nvSpPr>
          <p:cNvPr id="18" name="PoleTekstowe 17"/>
          <p:cNvSpPr txBox="1"/>
          <p:nvPr/>
        </p:nvSpPr>
        <p:spPr>
          <a:xfrm>
            <a:off x="8309561" y="6318454"/>
            <a:ext cx="466794" cy="369332"/>
          </a:xfrm>
          <a:prstGeom prst="rect">
            <a:avLst/>
          </a:prstGeom>
          <a:noFill/>
        </p:spPr>
        <p:txBody>
          <a:bodyPr wrap="none" rtlCol="0">
            <a:spAutoFit/>
          </a:bodyPr>
          <a:lstStyle/>
          <a:p>
            <a:r>
              <a:rPr lang="pl-PL" dirty="0" smtClean="0"/>
              <a:t>3%</a:t>
            </a:r>
            <a:endParaRPr lang="pl-PL" dirty="0"/>
          </a:p>
        </p:txBody>
      </p:sp>
      <p:sp>
        <p:nvSpPr>
          <p:cNvPr id="19" name="PoleTekstowe 18"/>
          <p:cNvSpPr txBox="1"/>
          <p:nvPr/>
        </p:nvSpPr>
        <p:spPr>
          <a:xfrm>
            <a:off x="8895313" y="6318969"/>
            <a:ext cx="466794" cy="369332"/>
          </a:xfrm>
          <a:prstGeom prst="rect">
            <a:avLst/>
          </a:prstGeom>
          <a:noFill/>
        </p:spPr>
        <p:txBody>
          <a:bodyPr wrap="none" rtlCol="0">
            <a:spAutoFit/>
          </a:bodyPr>
          <a:lstStyle/>
          <a:p>
            <a:r>
              <a:rPr lang="pl-PL" dirty="0" smtClean="0"/>
              <a:t>6%</a:t>
            </a:r>
            <a:endParaRPr lang="pl-PL" dirty="0"/>
          </a:p>
        </p:txBody>
      </p:sp>
      <p:sp>
        <p:nvSpPr>
          <p:cNvPr id="20" name="PoleTekstowe 19"/>
          <p:cNvSpPr txBox="1"/>
          <p:nvPr/>
        </p:nvSpPr>
        <p:spPr>
          <a:xfrm>
            <a:off x="9373834" y="6311899"/>
            <a:ext cx="583814" cy="369332"/>
          </a:xfrm>
          <a:prstGeom prst="rect">
            <a:avLst/>
          </a:prstGeom>
          <a:noFill/>
        </p:spPr>
        <p:txBody>
          <a:bodyPr wrap="none" rtlCol="0">
            <a:spAutoFit/>
          </a:bodyPr>
          <a:lstStyle/>
          <a:p>
            <a:r>
              <a:rPr lang="pl-PL" dirty="0" smtClean="0"/>
              <a:t>13%</a:t>
            </a:r>
            <a:endParaRPr lang="pl-PL" dirty="0"/>
          </a:p>
        </p:txBody>
      </p:sp>
      <p:sp>
        <p:nvSpPr>
          <p:cNvPr id="21" name="PoleTekstowe 20"/>
          <p:cNvSpPr txBox="1"/>
          <p:nvPr/>
        </p:nvSpPr>
        <p:spPr>
          <a:xfrm>
            <a:off x="10065966" y="6311899"/>
            <a:ext cx="466794" cy="369332"/>
          </a:xfrm>
          <a:prstGeom prst="rect">
            <a:avLst/>
          </a:prstGeom>
          <a:noFill/>
        </p:spPr>
        <p:txBody>
          <a:bodyPr wrap="none" rtlCol="0">
            <a:spAutoFit/>
          </a:bodyPr>
          <a:lstStyle/>
          <a:p>
            <a:r>
              <a:rPr lang="pl-PL" dirty="0" smtClean="0"/>
              <a:t>7%</a:t>
            </a:r>
            <a:endParaRPr lang="pl-PL" dirty="0"/>
          </a:p>
        </p:txBody>
      </p:sp>
      <p:sp>
        <p:nvSpPr>
          <p:cNvPr id="22" name="PoleTekstowe 21"/>
          <p:cNvSpPr txBox="1"/>
          <p:nvPr/>
        </p:nvSpPr>
        <p:spPr>
          <a:xfrm>
            <a:off x="10682356" y="6318454"/>
            <a:ext cx="466794" cy="369332"/>
          </a:xfrm>
          <a:prstGeom prst="rect">
            <a:avLst/>
          </a:prstGeom>
          <a:noFill/>
        </p:spPr>
        <p:txBody>
          <a:bodyPr wrap="none" rtlCol="0">
            <a:spAutoFit/>
          </a:bodyPr>
          <a:lstStyle/>
          <a:p>
            <a:r>
              <a:rPr lang="pl-PL" dirty="0" smtClean="0"/>
              <a:t>5%</a:t>
            </a:r>
            <a:endParaRPr lang="pl-PL" dirty="0"/>
          </a:p>
        </p:txBody>
      </p:sp>
      <p:sp>
        <p:nvSpPr>
          <p:cNvPr id="4" name="Pierścień 3"/>
          <p:cNvSpPr/>
          <p:nvPr/>
        </p:nvSpPr>
        <p:spPr>
          <a:xfrm>
            <a:off x="5818999" y="6214822"/>
            <a:ext cx="633984" cy="643178"/>
          </a:xfrm>
          <a:prstGeom prst="donut">
            <a:avLst>
              <a:gd name="adj" fmla="val 9433"/>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3" name="Pierścień 22"/>
          <p:cNvSpPr/>
          <p:nvPr/>
        </p:nvSpPr>
        <p:spPr>
          <a:xfrm>
            <a:off x="6415203" y="6214822"/>
            <a:ext cx="633984" cy="643178"/>
          </a:xfrm>
          <a:prstGeom prst="donut">
            <a:avLst>
              <a:gd name="adj" fmla="val 9433"/>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4" name="Pierścień 23"/>
          <p:cNvSpPr/>
          <p:nvPr/>
        </p:nvSpPr>
        <p:spPr>
          <a:xfrm>
            <a:off x="9323664" y="6202630"/>
            <a:ext cx="633984" cy="643178"/>
          </a:xfrm>
          <a:prstGeom prst="donut">
            <a:avLst>
              <a:gd name="adj" fmla="val 9433"/>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5" name="Pierścień 24"/>
          <p:cNvSpPr/>
          <p:nvPr/>
        </p:nvSpPr>
        <p:spPr>
          <a:xfrm>
            <a:off x="2873443" y="6220918"/>
            <a:ext cx="633984" cy="643178"/>
          </a:xfrm>
          <a:prstGeom prst="donut">
            <a:avLst>
              <a:gd name="adj" fmla="val 9433"/>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Tree>
    <p:extLst>
      <p:ext uri="{BB962C8B-B14F-4D97-AF65-F5344CB8AC3E}">
        <p14:creationId xmlns:p14="http://schemas.microsoft.com/office/powerpoint/2010/main" val="898452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900" decel="100000" fill="hold"/>
                                        <p:tgtEl>
                                          <p:spTgt spid="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900" decel="100000" fill="hold"/>
                                        <p:tgtEl>
                                          <p:spTgt spid="7"/>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900" decel="100000" fill="hold"/>
                                        <p:tgtEl>
                                          <p:spTgt spid="8"/>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par>
                                <p:cTn id="23" presetID="37"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1000"/>
                                        <p:tgtEl>
                                          <p:spTgt spid="9"/>
                                        </p:tgtEl>
                                      </p:cBhvr>
                                    </p:animEffect>
                                    <p:anim calcmode="lin" valueType="num">
                                      <p:cBhvr>
                                        <p:cTn id="26" dur="1000" fill="hold"/>
                                        <p:tgtEl>
                                          <p:spTgt spid="9"/>
                                        </p:tgtEl>
                                        <p:attrNameLst>
                                          <p:attrName>ppt_x</p:attrName>
                                        </p:attrNameLst>
                                      </p:cBhvr>
                                      <p:tavLst>
                                        <p:tav tm="0">
                                          <p:val>
                                            <p:strVal val="#ppt_x"/>
                                          </p:val>
                                        </p:tav>
                                        <p:tav tm="100000">
                                          <p:val>
                                            <p:strVal val="#ppt_x"/>
                                          </p:val>
                                        </p:tav>
                                      </p:tavLst>
                                    </p:anim>
                                    <p:anim calcmode="lin" valueType="num">
                                      <p:cBhvr>
                                        <p:cTn id="27" dur="900" decel="100000" fill="hold"/>
                                        <p:tgtEl>
                                          <p:spTgt spid="9"/>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par>
                                <p:cTn id="29" presetID="37"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1000"/>
                                        <p:tgtEl>
                                          <p:spTgt spid="10"/>
                                        </p:tgtEl>
                                      </p:cBhvr>
                                    </p:animEffect>
                                    <p:anim calcmode="lin" valueType="num">
                                      <p:cBhvr>
                                        <p:cTn id="32" dur="1000" fill="hold"/>
                                        <p:tgtEl>
                                          <p:spTgt spid="10"/>
                                        </p:tgtEl>
                                        <p:attrNameLst>
                                          <p:attrName>ppt_x</p:attrName>
                                        </p:attrNameLst>
                                      </p:cBhvr>
                                      <p:tavLst>
                                        <p:tav tm="0">
                                          <p:val>
                                            <p:strVal val="#ppt_x"/>
                                          </p:val>
                                        </p:tav>
                                        <p:tav tm="100000">
                                          <p:val>
                                            <p:strVal val="#ppt_x"/>
                                          </p:val>
                                        </p:tav>
                                      </p:tavLst>
                                    </p:anim>
                                    <p:anim calcmode="lin" valueType="num">
                                      <p:cBhvr>
                                        <p:cTn id="33" dur="900" decel="100000" fill="hold"/>
                                        <p:tgtEl>
                                          <p:spTgt spid="10"/>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par>
                                <p:cTn id="35" presetID="37"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1000"/>
                                        <p:tgtEl>
                                          <p:spTgt spid="11"/>
                                        </p:tgtEl>
                                      </p:cBhvr>
                                    </p:animEffect>
                                    <p:anim calcmode="lin" valueType="num">
                                      <p:cBhvr>
                                        <p:cTn id="38" dur="1000" fill="hold"/>
                                        <p:tgtEl>
                                          <p:spTgt spid="11"/>
                                        </p:tgtEl>
                                        <p:attrNameLst>
                                          <p:attrName>ppt_x</p:attrName>
                                        </p:attrNameLst>
                                      </p:cBhvr>
                                      <p:tavLst>
                                        <p:tav tm="0">
                                          <p:val>
                                            <p:strVal val="#ppt_x"/>
                                          </p:val>
                                        </p:tav>
                                        <p:tav tm="100000">
                                          <p:val>
                                            <p:strVal val="#ppt_x"/>
                                          </p:val>
                                        </p:tav>
                                      </p:tavLst>
                                    </p:anim>
                                    <p:anim calcmode="lin" valueType="num">
                                      <p:cBhvr>
                                        <p:cTn id="39" dur="900" decel="100000" fill="hold"/>
                                        <p:tgtEl>
                                          <p:spTgt spid="11"/>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11"/>
                                        </p:tgtEl>
                                        <p:attrNameLst>
                                          <p:attrName>ppt_y</p:attrName>
                                        </p:attrNameLst>
                                      </p:cBhvr>
                                      <p:tavLst>
                                        <p:tav tm="0">
                                          <p:val>
                                            <p:strVal val="#ppt_y-.03"/>
                                          </p:val>
                                        </p:tav>
                                        <p:tav tm="100000">
                                          <p:val>
                                            <p:strVal val="#ppt_y"/>
                                          </p:val>
                                        </p:tav>
                                      </p:tavLst>
                                    </p:anim>
                                  </p:childTnLst>
                                </p:cTn>
                              </p:par>
                              <p:par>
                                <p:cTn id="41" presetID="37" presetClass="entr" presetSubtype="0" fill="hold" nodeType="withEffect">
                                  <p:stCondLst>
                                    <p:cond delay="0"/>
                                  </p:stCondLst>
                                  <p:childTnLst>
                                    <p:set>
                                      <p:cBhvr>
                                        <p:cTn id="42" dur="1" fill="hold">
                                          <p:stCondLst>
                                            <p:cond delay="0"/>
                                          </p:stCondLst>
                                        </p:cTn>
                                        <p:tgtEl>
                                          <p:spTgt spid="12">
                                            <p:txEl>
                                              <p:pRg st="0" end="0"/>
                                            </p:txEl>
                                          </p:spTgt>
                                        </p:tgtEl>
                                        <p:attrNameLst>
                                          <p:attrName>style.visibility</p:attrName>
                                        </p:attrNameLst>
                                      </p:cBhvr>
                                      <p:to>
                                        <p:strVal val="visible"/>
                                      </p:to>
                                    </p:set>
                                    <p:animEffect transition="in" filter="fade">
                                      <p:cBhvr>
                                        <p:cTn id="43" dur="1000"/>
                                        <p:tgtEl>
                                          <p:spTgt spid="12">
                                            <p:txEl>
                                              <p:pRg st="0" end="0"/>
                                            </p:txEl>
                                          </p:spTgt>
                                        </p:tgtEl>
                                      </p:cBhvr>
                                    </p:animEffect>
                                    <p:anim calcmode="lin" valueType="num">
                                      <p:cBhvr>
                                        <p:cTn id="44"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45" dur="900" decel="100000" fill="hold"/>
                                        <p:tgtEl>
                                          <p:spTgt spid="12">
                                            <p:txEl>
                                              <p:pRg st="0" end="0"/>
                                            </p:txEl>
                                          </p:spTgt>
                                        </p:tgtEl>
                                        <p:attrNameLst>
                                          <p:attrName>ppt_y</p:attrName>
                                        </p:attrNameLst>
                                      </p:cBhvr>
                                      <p:tavLst>
                                        <p:tav tm="0">
                                          <p:val>
                                            <p:strVal val="#ppt_y+1"/>
                                          </p:val>
                                        </p:tav>
                                        <p:tav tm="100000">
                                          <p:val>
                                            <p:strVal val="#ppt_y-.03"/>
                                          </p:val>
                                        </p:tav>
                                      </p:tavLst>
                                    </p:anim>
                                    <p:anim calcmode="lin" valueType="num">
                                      <p:cBhvr>
                                        <p:cTn id="46" dur="100" accel="100000" fill="hold">
                                          <p:stCondLst>
                                            <p:cond delay="900"/>
                                          </p:stCondLst>
                                        </p:cTn>
                                        <p:tgtEl>
                                          <p:spTgt spid="12">
                                            <p:txEl>
                                              <p:pRg st="0" end="0"/>
                                            </p:txEl>
                                          </p:spTgt>
                                        </p:tgtEl>
                                        <p:attrNameLst>
                                          <p:attrName>ppt_y</p:attrName>
                                        </p:attrNameLst>
                                      </p:cBhvr>
                                      <p:tavLst>
                                        <p:tav tm="0">
                                          <p:val>
                                            <p:strVal val="#ppt_y-.03"/>
                                          </p:val>
                                        </p:tav>
                                        <p:tav tm="100000">
                                          <p:val>
                                            <p:strVal val="#ppt_y"/>
                                          </p:val>
                                        </p:tav>
                                      </p:tavLst>
                                    </p:anim>
                                  </p:childTnLst>
                                </p:cTn>
                              </p:par>
                              <p:par>
                                <p:cTn id="47" presetID="37" presetClass="entr" presetSubtype="0" fill="hold" grpId="0" nodeType="with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1000"/>
                                        <p:tgtEl>
                                          <p:spTgt spid="13"/>
                                        </p:tgtEl>
                                      </p:cBhvr>
                                    </p:animEffect>
                                    <p:anim calcmode="lin" valueType="num">
                                      <p:cBhvr>
                                        <p:cTn id="50" dur="1000" fill="hold"/>
                                        <p:tgtEl>
                                          <p:spTgt spid="13"/>
                                        </p:tgtEl>
                                        <p:attrNameLst>
                                          <p:attrName>ppt_x</p:attrName>
                                        </p:attrNameLst>
                                      </p:cBhvr>
                                      <p:tavLst>
                                        <p:tav tm="0">
                                          <p:val>
                                            <p:strVal val="#ppt_x"/>
                                          </p:val>
                                        </p:tav>
                                        <p:tav tm="100000">
                                          <p:val>
                                            <p:strVal val="#ppt_x"/>
                                          </p:val>
                                        </p:tav>
                                      </p:tavLst>
                                    </p:anim>
                                    <p:anim calcmode="lin" valueType="num">
                                      <p:cBhvr>
                                        <p:cTn id="51" dur="900" decel="100000" fill="hold"/>
                                        <p:tgtEl>
                                          <p:spTgt spid="13"/>
                                        </p:tgtEl>
                                        <p:attrNameLst>
                                          <p:attrName>ppt_y</p:attrName>
                                        </p:attrNameLst>
                                      </p:cBhvr>
                                      <p:tavLst>
                                        <p:tav tm="0">
                                          <p:val>
                                            <p:strVal val="#ppt_y+1"/>
                                          </p:val>
                                        </p:tav>
                                        <p:tav tm="100000">
                                          <p:val>
                                            <p:strVal val="#ppt_y-.03"/>
                                          </p:val>
                                        </p:tav>
                                      </p:tavLst>
                                    </p:anim>
                                    <p:anim calcmode="lin" valueType="num">
                                      <p:cBhvr>
                                        <p:cTn id="52" dur="100" accel="100000" fill="hold">
                                          <p:stCondLst>
                                            <p:cond delay="900"/>
                                          </p:stCondLst>
                                        </p:cTn>
                                        <p:tgtEl>
                                          <p:spTgt spid="13"/>
                                        </p:tgtEl>
                                        <p:attrNameLst>
                                          <p:attrName>ppt_y</p:attrName>
                                        </p:attrNameLst>
                                      </p:cBhvr>
                                      <p:tavLst>
                                        <p:tav tm="0">
                                          <p:val>
                                            <p:strVal val="#ppt_y-.03"/>
                                          </p:val>
                                        </p:tav>
                                        <p:tav tm="100000">
                                          <p:val>
                                            <p:strVal val="#ppt_y"/>
                                          </p:val>
                                        </p:tav>
                                      </p:tavLst>
                                    </p:anim>
                                  </p:childTnLst>
                                </p:cTn>
                              </p:par>
                              <p:par>
                                <p:cTn id="53" presetID="37" presetClass="entr" presetSubtype="0"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1000"/>
                                        <p:tgtEl>
                                          <p:spTgt spid="15"/>
                                        </p:tgtEl>
                                      </p:cBhvr>
                                    </p:animEffect>
                                    <p:anim calcmode="lin" valueType="num">
                                      <p:cBhvr>
                                        <p:cTn id="56" dur="1000" fill="hold"/>
                                        <p:tgtEl>
                                          <p:spTgt spid="15"/>
                                        </p:tgtEl>
                                        <p:attrNameLst>
                                          <p:attrName>ppt_x</p:attrName>
                                        </p:attrNameLst>
                                      </p:cBhvr>
                                      <p:tavLst>
                                        <p:tav tm="0">
                                          <p:val>
                                            <p:strVal val="#ppt_x"/>
                                          </p:val>
                                        </p:tav>
                                        <p:tav tm="100000">
                                          <p:val>
                                            <p:strVal val="#ppt_x"/>
                                          </p:val>
                                        </p:tav>
                                      </p:tavLst>
                                    </p:anim>
                                    <p:anim calcmode="lin" valueType="num">
                                      <p:cBhvr>
                                        <p:cTn id="57" dur="900" decel="100000" fill="hold"/>
                                        <p:tgtEl>
                                          <p:spTgt spid="15"/>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15"/>
                                        </p:tgtEl>
                                        <p:attrNameLst>
                                          <p:attrName>ppt_y</p:attrName>
                                        </p:attrNameLst>
                                      </p:cBhvr>
                                      <p:tavLst>
                                        <p:tav tm="0">
                                          <p:val>
                                            <p:strVal val="#ppt_y-.03"/>
                                          </p:val>
                                        </p:tav>
                                        <p:tav tm="100000">
                                          <p:val>
                                            <p:strVal val="#ppt_y"/>
                                          </p:val>
                                        </p:tav>
                                      </p:tavLst>
                                    </p:anim>
                                  </p:childTnLst>
                                </p:cTn>
                              </p:par>
                              <p:par>
                                <p:cTn id="59" presetID="37" presetClass="entr" presetSubtype="0" fill="hold" grpId="0" nodeType="with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fade">
                                      <p:cBhvr>
                                        <p:cTn id="61" dur="1000"/>
                                        <p:tgtEl>
                                          <p:spTgt spid="16"/>
                                        </p:tgtEl>
                                      </p:cBhvr>
                                    </p:animEffect>
                                    <p:anim calcmode="lin" valueType="num">
                                      <p:cBhvr>
                                        <p:cTn id="62" dur="1000" fill="hold"/>
                                        <p:tgtEl>
                                          <p:spTgt spid="16"/>
                                        </p:tgtEl>
                                        <p:attrNameLst>
                                          <p:attrName>ppt_x</p:attrName>
                                        </p:attrNameLst>
                                      </p:cBhvr>
                                      <p:tavLst>
                                        <p:tav tm="0">
                                          <p:val>
                                            <p:strVal val="#ppt_x"/>
                                          </p:val>
                                        </p:tav>
                                        <p:tav tm="100000">
                                          <p:val>
                                            <p:strVal val="#ppt_x"/>
                                          </p:val>
                                        </p:tav>
                                      </p:tavLst>
                                    </p:anim>
                                    <p:anim calcmode="lin" valueType="num">
                                      <p:cBhvr>
                                        <p:cTn id="63" dur="900" decel="100000" fill="hold"/>
                                        <p:tgtEl>
                                          <p:spTgt spid="16"/>
                                        </p:tgtEl>
                                        <p:attrNameLst>
                                          <p:attrName>ppt_y</p:attrName>
                                        </p:attrNameLst>
                                      </p:cBhvr>
                                      <p:tavLst>
                                        <p:tav tm="0">
                                          <p:val>
                                            <p:strVal val="#ppt_y+1"/>
                                          </p:val>
                                        </p:tav>
                                        <p:tav tm="100000">
                                          <p:val>
                                            <p:strVal val="#ppt_y-.03"/>
                                          </p:val>
                                        </p:tav>
                                      </p:tavLst>
                                    </p:anim>
                                    <p:anim calcmode="lin" valueType="num">
                                      <p:cBhvr>
                                        <p:cTn id="64" dur="100" accel="100000" fill="hold">
                                          <p:stCondLst>
                                            <p:cond delay="900"/>
                                          </p:stCondLst>
                                        </p:cTn>
                                        <p:tgtEl>
                                          <p:spTgt spid="16"/>
                                        </p:tgtEl>
                                        <p:attrNameLst>
                                          <p:attrName>ppt_y</p:attrName>
                                        </p:attrNameLst>
                                      </p:cBhvr>
                                      <p:tavLst>
                                        <p:tav tm="0">
                                          <p:val>
                                            <p:strVal val="#ppt_y-.03"/>
                                          </p:val>
                                        </p:tav>
                                        <p:tav tm="100000">
                                          <p:val>
                                            <p:strVal val="#ppt_y"/>
                                          </p:val>
                                        </p:tav>
                                      </p:tavLst>
                                    </p:anim>
                                  </p:childTnLst>
                                </p:cTn>
                              </p:par>
                              <p:par>
                                <p:cTn id="65" presetID="37" presetClass="entr" presetSubtype="0" fill="hold" grpId="0" nodeType="with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1000"/>
                                        <p:tgtEl>
                                          <p:spTgt spid="17"/>
                                        </p:tgtEl>
                                      </p:cBhvr>
                                    </p:animEffect>
                                    <p:anim calcmode="lin" valueType="num">
                                      <p:cBhvr>
                                        <p:cTn id="68" dur="1000" fill="hold"/>
                                        <p:tgtEl>
                                          <p:spTgt spid="17"/>
                                        </p:tgtEl>
                                        <p:attrNameLst>
                                          <p:attrName>ppt_x</p:attrName>
                                        </p:attrNameLst>
                                      </p:cBhvr>
                                      <p:tavLst>
                                        <p:tav tm="0">
                                          <p:val>
                                            <p:strVal val="#ppt_x"/>
                                          </p:val>
                                        </p:tav>
                                        <p:tav tm="100000">
                                          <p:val>
                                            <p:strVal val="#ppt_x"/>
                                          </p:val>
                                        </p:tav>
                                      </p:tavLst>
                                    </p:anim>
                                    <p:anim calcmode="lin" valueType="num">
                                      <p:cBhvr>
                                        <p:cTn id="69" dur="900" decel="100000" fill="hold"/>
                                        <p:tgtEl>
                                          <p:spTgt spid="17"/>
                                        </p:tgtEl>
                                        <p:attrNameLst>
                                          <p:attrName>ppt_y</p:attrName>
                                        </p:attrNameLst>
                                      </p:cBhvr>
                                      <p:tavLst>
                                        <p:tav tm="0">
                                          <p:val>
                                            <p:strVal val="#ppt_y+1"/>
                                          </p:val>
                                        </p:tav>
                                        <p:tav tm="100000">
                                          <p:val>
                                            <p:strVal val="#ppt_y-.03"/>
                                          </p:val>
                                        </p:tav>
                                      </p:tavLst>
                                    </p:anim>
                                    <p:anim calcmode="lin" valueType="num">
                                      <p:cBhvr>
                                        <p:cTn id="70" dur="100" accel="100000" fill="hold">
                                          <p:stCondLst>
                                            <p:cond delay="900"/>
                                          </p:stCondLst>
                                        </p:cTn>
                                        <p:tgtEl>
                                          <p:spTgt spid="17"/>
                                        </p:tgtEl>
                                        <p:attrNameLst>
                                          <p:attrName>ppt_y</p:attrName>
                                        </p:attrNameLst>
                                      </p:cBhvr>
                                      <p:tavLst>
                                        <p:tav tm="0">
                                          <p:val>
                                            <p:strVal val="#ppt_y-.03"/>
                                          </p:val>
                                        </p:tav>
                                        <p:tav tm="100000">
                                          <p:val>
                                            <p:strVal val="#ppt_y"/>
                                          </p:val>
                                        </p:tav>
                                      </p:tavLst>
                                    </p:anim>
                                  </p:childTnLst>
                                </p:cTn>
                              </p:par>
                              <p:par>
                                <p:cTn id="71" presetID="37" presetClass="entr" presetSubtype="0" fill="hold" grpId="0" nodeType="with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fade">
                                      <p:cBhvr>
                                        <p:cTn id="73" dur="1000"/>
                                        <p:tgtEl>
                                          <p:spTgt spid="18"/>
                                        </p:tgtEl>
                                      </p:cBhvr>
                                    </p:animEffect>
                                    <p:anim calcmode="lin" valueType="num">
                                      <p:cBhvr>
                                        <p:cTn id="74" dur="1000" fill="hold"/>
                                        <p:tgtEl>
                                          <p:spTgt spid="18"/>
                                        </p:tgtEl>
                                        <p:attrNameLst>
                                          <p:attrName>ppt_x</p:attrName>
                                        </p:attrNameLst>
                                      </p:cBhvr>
                                      <p:tavLst>
                                        <p:tav tm="0">
                                          <p:val>
                                            <p:strVal val="#ppt_x"/>
                                          </p:val>
                                        </p:tav>
                                        <p:tav tm="100000">
                                          <p:val>
                                            <p:strVal val="#ppt_x"/>
                                          </p:val>
                                        </p:tav>
                                      </p:tavLst>
                                    </p:anim>
                                    <p:anim calcmode="lin" valueType="num">
                                      <p:cBhvr>
                                        <p:cTn id="75" dur="900" decel="100000" fill="hold"/>
                                        <p:tgtEl>
                                          <p:spTgt spid="18"/>
                                        </p:tgtEl>
                                        <p:attrNameLst>
                                          <p:attrName>ppt_y</p:attrName>
                                        </p:attrNameLst>
                                      </p:cBhvr>
                                      <p:tavLst>
                                        <p:tav tm="0">
                                          <p:val>
                                            <p:strVal val="#ppt_y+1"/>
                                          </p:val>
                                        </p:tav>
                                        <p:tav tm="100000">
                                          <p:val>
                                            <p:strVal val="#ppt_y-.03"/>
                                          </p:val>
                                        </p:tav>
                                      </p:tavLst>
                                    </p:anim>
                                    <p:anim calcmode="lin" valueType="num">
                                      <p:cBhvr>
                                        <p:cTn id="76" dur="100" accel="100000" fill="hold">
                                          <p:stCondLst>
                                            <p:cond delay="900"/>
                                          </p:stCondLst>
                                        </p:cTn>
                                        <p:tgtEl>
                                          <p:spTgt spid="18"/>
                                        </p:tgtEl>
                                        <p:attrNameLst>
                                          <p:attrName>ppt_y</p:attrName>
                                        </p:attrNameLst>
                                      </p:cBhvr>
                                      <p:tavLst>
                                        <p:tav tm="0">
                                          <p:val>
                                            <p:strVal val="#ppt_y-.03"/>
                                          </p:val>
                                        </p:tav>
                                        <p:tav tm="100000">
                                          <p:val>
                                            <p:strVal val="#ppt_y"/>
                                          </p:val>
                                        </p:tav>
                                      </p:tavLst>
                                    </p:anim>
                                  </p:childTnLst>
                                </p:cTn>
                              </p:par>
                              <p:par>
                                <p:cTn id="77" presetID="37" presetClass="entr" presetSubtype="0" fill="hold" nodeType="withEffect">
                                  <p:stCondLst>
                                    <p:cond delay="0"/>
                                  </p:stCondLst>
                                  <p:childTnLst>
                                    <p:set>
                                      <p:cBhvr>
                                        <p:cTn id="78" dur="1" fill="hold">
                                          <p:stCondLst>
                                            <p:cond delay="0"/>
                                          </p:stCondLst>
                                        </p:cTn>
                                        <p:tgtEl>
                                          <p:spTgt spid="19">
                                            <p:txEl>
                                              <p:pRg st="0" end="0"/>
                                            </p:txEl>
                                          </p:spTgt>
                                        </p:tgtEl>
                                        <p:attrNameLst>
                                          <p:attrName>style.visibility</p:attrName>
                                        </p:attrNameLst>
                                      </p:cBhvr>
                                      <p:to>
                                        <p:strVal val="visible"/>
                                      </p:to>
                                    </p:set>
                                    <p:animEffect transition="in" filter="fade">
                                      <p:cBhvr>
                                        <p:cTn id="79" dur="1000"/>
                                        <p:tgtEl>
                                          <p:spTgt spid="19">
                                            <p:txEl>
                                              <p:pRg st="0" end="0"/>
                                            </p:txEl>
                                          </p:spTgt>
                                        </p:tgtEl>
                                      </p:cBhvr>
                                    </p:animEffect>
                                    <p:anim calcmode="lin" valueType="num">
                                      <p:cBhvr>
                                        <p:cTn id="80" dur="10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81" dur="900" decel="100000" fill="hold"/>
                                        <p:tgtEl>
                                          <p:spTgt spid="19">
                                            <p:txEl>
                                              <p:pRg st="0" end="0"/>
                                            </p:txEl>
                                          </p:spTgt>
                                        </p:tgtEl>
                                        <p:attrNameLst>
                                          <p:attrName>ppt_y</p:attrName>
                                        </p:attrNameLst>
                                      </p:cBhvr>
                                      <p:tavLst>
                                        <p:tav tm="0">
                                          <p:val>
                                            <p:strVal val="#ppt_y+1"/>
                                          </p:val>
                                        </p:tav>
                                        <p:tav tm="100000">
                                          <p:val>
                                            <p:strVal val="#ppt_y-.03"/>
                                          </p:val>
                                        </p:tav>
                                      </p:tavLst>
                                    </p:anim>
                                    <p:anim calcmode="lin" valueType="num">
                                      <p:cBhvr>
                                        <p:cTn id="82" dur="100" accel="100000" fill="hold">
                                          <p:stCondLst>
                                            <p:cond delay="900"/>
                                          </p:stCondLst>
                                        </p:cTn>
                                        <p:tgtEl>
                                          <p:spTgt spid="19">
                                            <p:txEl>
                                              <p:pRg st="0" end="0"/>
                                            </p:txEl>
                                          </p:spTgt>
                                        </p:tgtEl>
                                        <p:attrNameLst>
                                          <p:attrName>ppt_y</p:attrName>
                                        </p:attrNameLst>
                                      </p:cBhvr>
                                      <p:tavLst>
                                        <p:tav tm="0">
                                          <p:val>
                                            <p:strVal val="#ppt_y-.03"/>
                                          </p:val>
                                        </p:tav>
                                        <p:tav tm="100000">
                                          <p:val>
                                            <p:strVal val="#ppt_y"/>
                                          </p:val>
                                        </p:tav>
                                      </p:tavLst>
                                    </p:anim>
                                  </p:childTnLst>
                                </p:cTn>
                              </p:par>
                              <p:par>
                                <p:cTn id="83" presetID="37" presetClass="entr" presetSubtype="0" fill="hold" grpId="0" nodeType="withEffect">
                                  <p:stCondLst>
                                    <p:cond delay="0"/>
                                  </p:stCondLst>
                                  <p:childTnLst>
                                    <p:set>
                                      <p:cBhvr>
                                        <p:cTn id="84" dur="1" fill="hold">
                                          <p:stCondLst>
                                            <p:cond delay="0"/>
                                          </p:stCondLst>
                                        </p:cTn>
                                        <p:tgtEl>
                                          <p:spTgt spid="20"/>
                                        </p:tgtEl>
                                        <p:attrNameLst>
                                          <p:attrName>style.visibility</p:attrName>
                                        </p:attrNameLst>
                                      </p:cBhvr>
                                      <p:to>
                                        <p:strVal val="visible"/>
                                      </p:to>
                                    </p:set>
                                    <p:animEffect transition="in" filter="fade">
                                      <p:cBhvr>
                                        <p:cTn id="85" dur="1000"/>
                                        <p:tgtEl>
                                          <p:spTgt spid="20"/>
                                        </p:tgtEl>
                                      </p:cBhvr>
                                    </p:animEffect>
                                    <p:anim calcmode="lin" valueType="num">
                                      <p:cBhvr>
                                        <p:cTn id="86" dur="1000" fill="hold"/>
                                        <p:tgtEl>
                                          <p:spTgt spid="20"/>
                                        </p:tgtEl>
                                        <p:attrNameLst>
                                          <p:attrName>ppt_x</p:attrName>
                                        </p:attrNameLst>
                                      </p:cBhvr>
                                      <p:tavLst>
                                        <p:tav tm="0">
                                          <p:val>
                                            <p:strVal val="#ppt_x"/>
                                          </p:val>
                                        </p:tav>
                                        <p:tav tm="100000">
                                          <p:val>
                                            <p:strVal val="#ppt_x"/>
                                          </p:val>
                                        </p:tav>
                                      </p:tavLst>
                                    </p:anim>
                                    <p:anim calcmode="lin" valueType="num">
                                      <p:cBhvr>
                                        <p:cTn id="87" dur="900" decel="100000" fill="hold"/>
                                        <p:tgtEl>
                                          <p:spTgt spid="20"/>
                                        </p:tgtEl>
                                        <p:attrNameLst>
                                          <p:attrName>ppt_y</p:attrName>
                                        </p:attrNameLst>
                                      </p:cBhvr>
                                      <p:tavLst>
                                        <p:tav tm="0">
                                          <p:val>
                                            <p:strVal val="#ppt_y+1"/>
                                          </p:val>
                                        </p:tav>
                                        <p:tav tm="100000">
                                          <p:val>
                                            <p:strVal val="#ppt_y-.03"/>
                                          </p:val>
                                        </p:tav>
                                      </p:tavLst>
                                    </p:anim>
                                    <p:anim calcmode="lin" valueType="num">
                                      <p:cBhvr>
                                        <p:cTn id="88" dur="100" accel="100000" fill="hold">
                                          <p:stCondLst>
                                            <p:cond delay="900"/>
                                          </p:stCondLst>
                                        </p:cTn>
                                        <p:tgtEl>
                                          <p:spTgt spid="20"/>
                                        </p:tgtEl>
                                        <p:attrNameLst>
                                          <p:attrName>ppt_y</p:attrName>
                                        </p:attrNameLst>
                                      </p:cBhvr>
                                      <p:tavLst>
                                        <p:tav tm="0">
                                          <p:val>
                                            <p:strVal val="#ppt_y-.03"/>
                                          </p:val>
                                        </p:tav>
                                        <p:tav tm="100000">
                                          <p:val>
                                            <p:strVal val="#ppt_y"/>
                                          </p:val>
                                        </p:tav>
                                      </p:tavLst>
                                    </p:anim>
                                  </p:childTnLst>
                                </p:cTn>
                              </p:par>
                              <p:par>
                                <p:cTn id="89" presetID="37" presetClass="entr" presetSubtype="0" fill="hold" nodeType="withEffect">
                                  <p:stCondLst>
                                    <p:cond delay="0"/>
                                  </p:stCondLst>
                                  <p:childTnLst>
                                    <p:set>
                                      <p:cBhvr>
                                        <p:cTn id="90" dur="1" fill="hold">
                                          <p:stCondLst>
                                            <p:cond delay="0"/>
                                          </p:stCondLst>
                                        </p:cTn>
                                        <p:tgtEl>
                                          <p:spTgt spid="21">
                                            <p:txEl>
                                              <p:pRg st="0" end="0"/>
                                            </p:txEl>
                                          </p:spTgt>
                                        </p:tgtEl>
                                        <p:attrNameLst>
                                          <p:attrName>style.visibility</p:attrName>
                                        </p:attrNameLst>
                                      </p:cBhvr>
                                      <p:to>
                                        <p:strVal val="visible"/>
                                      </p:to>
                                    </p:set>
                                    <p:animEffect transition="in" filter="fade">
                                      <p:cBhvr>
                                        <p:cTn id="91" dur="1000"/>
                                        <p:tgtEl>
                                          <p:spTgt spid="21">
                                            <p:txEl>
                                              <p:pRg st="0" end="0"/>
                                            </p:txEl>
                                          </p:spTgt>
                                        </p:tgtEl>
                                      </p:cBhvr>
                                    </p:animEffect>
                                    <p:anim calcmode="lin" valueType="num">
                                      <p:cBhvr>
                                        <p:cTn id="92" dur="10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93" dur="900" decel="100000" fill="hold"/>
                                        <p:tgtEl>
                                          <p:spTgt spid="21">
                                            <p:txEl>
                                              <p:pRg st="0" end="0"/>
                                            </p:txEl>
                                          </p:spTgt>
                                        </p:tgtEl>
                                        <p:attrNameLst>
                                          <p:attrName>ppt_y</p:attrName>
                                        </p:attrNameLst>
                                      </p:cBhvr>
                                      <p:tavLst>
                                        <p:tav tm="0">
                                          <p:val>
                                            <p:strVal val="#ppt_y+1"/>
                                          </p:val>
                                        </p:tav>
                                        <p:tav tm="100000">
                                          <p:val>
                                            <p:strVal val="#ppt_y-.03"/>
                                          </p:val>
                                        </p:tav>
                                      </p:tavLst>
                                    </p:anim>
                                    <p:anim calcmode="lin" valueType="num">
                                      <p:cBhvr>
                                        <p:cTn id="94" dur="100" accel="100000" fill="hold">
                                          <p:stCondLst>
                                            <p:cond delay="900"/>
                                          </p:stCondLst>
                                        </p:cTn>
                                        <p:tgtEl>
                                          <p:spTgt spid="21">
                                            <p:txEl>
                                              <p:pRg st="0" end="0"/>
                                            </p:txEl>
                                          </p:spTgt>
                                        </p:tgtEl>
                                        <p:attrNameLst>
                                          <p:attrName>ppt_y</p:attrName>
                                        </p:attrNameLst>
                                      </p:cBhvr>
                                      <p:tavLst>
                                        <p:tav tm="0">
                                          <p:val>
                                            <p:strVal val="#ppt_y-.03"/>
                                          </p:val>
                                        </p:tav>
                                        <p:tav tm="100000">
                                          <p:val>
                                            <p:strVal val="#ppt_y"/>
                                          </p:val>
                                        </p:tav>
                                      </p:tavLst>
                                    </p:anim>
                                  </p:childTnLst>
                                </p:cTn>
                              </p:par>
                              <p:par>
                                <p:cTn id="95" presetID="37" presetClass="entr" presetSubtype="0" fill="hold" nodeType="withEffect">
                                  <p:stCondLst>
                                    <p:cond delay="0"/>
                                  </p:stCondLst>
                                  <p:childTnLst>
                                    <p:set>
                                      <p:cBhvr>
                                        <p:cTn id="96" dur="1" fill="hold">
                                          <p:stCondLst>
                                            <p:cond delay="0"/>
                                          </p:stCondLst>
                                        </p:cTn>
                                        <p:tgtEl>
                                          <p:spTgt spid="22">
                                            <p:txEl>
                                              <p:pRg st="0" end="0"/>
                                            </p:txEl>
                                          </p:spTgt>
                                        </p:tgtEl>
                                        <p:attrNameLst>
                                          <p:attrName>style.visibility</p:attrName>
                                        </p:attrNameLst>
                                      </p:cBhvr>
                                      <p:to>
                                        <p:strVal val="visible"/>
                                      </p:to>
                                    </p:set>
                                    <p:animEffect transition="in" filter="fade">
                                      <p:cBhvr>
                                        <p:cTn id="97" dur="1000"/>
                                        <p:tgtEl>
                                          <p:spTgt spid="22">
                                            <p:txEl>
                                              <p:pRg st="0" end="0"/>
                                            </p:txEl>
                                          </p:spTgt>
                                        </p:tgtEl>
                                      </p:cBhvr>
                                    </p:animEffect>
                                    <p:anim calcmode="lin" valueType="num">
                                      <p:cBhvr>
                                        <p:cTn id="98" dur="10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99" dur="900" decel="100000" fill="hold"/>
                                        <p:tgtEl>
                                          <p:spTgt spid="22">
                                            <p:txEl>
                                              <p:pRg st="0" end="0"/>
                                            </p:txEl>
                                          </p:spTgt>
                                        </p:tgtEl>
                                        <p:attrNameLst>
                                          <p:attrName>ppt_y</p:attrName>
                                        </p:attrNameLst>
                                      </p:cBhvr>
                                      <p:tavLst>
                                        <p:tav tm="0">
                                          <p:val>
                                            <p:strVal val="#ppt_y+1"/>
                                          </p:val>
                                        </p:tav>
                                        <p:tav tm="100000">
                                          <p:val>
                                            <p:strVal val="#ppt_y-.03"/>
                                          </p:val>
                                        </p:tav>
                                      </p:tavLst>
                                    </p:anim>
                                    <p:anim calcmode="lin" valueType="num">
                                      <p:cBhvr>
                                        <p:cTn id="100" dur="100" accel="100000" fill="hold">
                                          <p:stCondLst>
                                            <p:cond delay="900"/>
                                          </p:stCondLst>
                                        </p:cTn>
                                        <p:tgtEl>
                                          <p:spTgt spid="22">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24"/>
                                        </p:tgtEl>
                                        <p:attrNameLst>
                                          <p:attrName>style.visibility</p:attrName>
                                        </p:attrNameLst>
                                      </p:cBhvr>
                                      <p:to>
                                        <p:strVal val="visible"/>
                                      </p:to>
                                    </p:set>
                                    <p:animEffect transition="in" filter="fade">
                                      <p:cBhvr>
                                        <p:cTn id="105" dur="500"/>
                                        <p:tgtEl>
                                          <p:spTgt spid="24"/>
                                        </p:tgtEl>
                                      </p:cBhvr>
                                    </p:animEffect>
                                  </p:childTnLst>
                                </p:cTn>
                              </p:par>
                              <p:par>
                                <p:cTn id="106" presetID="10" presetClass="entr" presetSubtype="0" fill="hold" grpId="0" nodeType="withEffect">
                                  <p:stCondLst>
                                    <p:cond delay="0"/>
                                  </p:stCondLst>
                                  <p:childTnLst>
                                    <p:set>
                                      <p:cBhvr>
                                        <p:cTn id="107" dur="1" fill="hold">
                                          <p:stCondLst>
                                            <p:cond delay="0"/>
                                          </p:stCondLst>
                                        </p:cTn>
                                        <p:tgtEl>
                                          <p:spTgt spid="23"/>
                                        </p:tgtEl>
                                        <p:attrNameLst>
                                          <p:attrName>style.visibility</p:attrName>
                                        </p:attrNameLst>
                                      </p:cBhvr>
                                      <p:to>
                                        <p:strVal val="visible"/>
                                      </p:to>
                                    </p:set>
                                    <p:animEffect transition="in" filter="fade">
                                      <p:cBhvr>
                                        <p:cTn id="108" dur="500"/>
                                        <p:tgtEl>
                                          <p:spTgt spid="23"/>
                                        </p:tgtEl>
                                      </p:cBhvr>
                                    </p:animEffect>
                                  </p:childTnLst>
                                </p:cTn>
                              </p:par>
                              <p:par>
                                <p:cTn id="109" presetID="10" presetClass="entr" presetSubtype="0" fill="hold" grpId="0" nodeType="withEffect">
                                  <p:stCondLst>
                                    <p:cond delay="0"/>
                                  </p:stCondLst>
                                  <p:childTnLst>
                                    <p:set>
                                      <p:cBhvr>
                                        <p:cTn id="110" dur="1" fill="hold">
                                          <p:stCondLst>
                                            <p:cond delay="0"/>
                                          </p:stCondLst>
                                        </p:cTn>
                                        <p:tgtEl>
                                          <p:spTgt spid="4"/>
                                        </p:tgtEl>
                                        <p:attrNameLst>
                                          <p:attrName>style.visibility</p:attrName>
                                        </p:attrNameLst>
                                      </p:cBhvr>
                                      <p:to>
                                        <p:strVal val="visible"/>
                                      </p:to>
                                    </p:set>
                                    <p:animEffect transition="in" filter="fade">
                                      <p:cBhvr>
                                        <p:cTn id="111" dur="500"/>
                                        <p:tgtEl>
                                          <p:spTgt spid="4"/>
                                        </p:tgtEl>
                                      </p:cBhvr>
                                    </p:animEffect>
                                  </p:childTnLst>
                                </p:cTn>
                              </p:par>
                              <p:par>
                                <p:cTn id="112" presetID="10" presetClass="entr" presetSubtype="0" fill="hold" grpId="0" nodeType="withEffect">
                                  <p:stCondLst>
                                    <p:cond delay="0"/>
                                  </p:stCondLst>
                                  <p:childTnLst>
                                    <p:set>
                                      <p:cBhvr>
                                        <p:cTn id="113" dur="1" fill="hold">
                                          <p:stCondLst>
                                            <p:cond delay="0"/>
                                          </p:stCondLst>
                                        </p:cTn>
                                        <p:tgtEl>
                                          <p:spTgt spid="25"/>
                                        </p:tgtEl>
                                        <p:attrNameLst>
                                          <p:attrName>style.visibility</p:attrName>
                                        </p:attrNameLst>
                                      </p:cBhvr>
                                      <p:to>
                                        <p:strVal val="visible"/>
                                      </p:to>
                                    </p:set>
                                    <p:animEffect transition="in" filter="fade">
                                      <p:cBhvr>
                                        <p:cTn id="114"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3" grpId="0"/>
      <p:bldP spid="15" grpId="0"/>
      <p:bldP spid="16" grpId="0"/>
      <p:bldP spid="17" grpId="0"/>
      <p:bldP spid="18" grpId="0"/>
      <p:bldP spid="20" grpId="0"/>
      <p:bldP spid="4" grpId="0" animBg="1"/>
      <p:bldP spid="23" grpId="0" animBg="1"/>
      <p:bldP spid="24" grpId="0" animBg="1"/>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err="1" smtClean="0">
                <a:solidFill>
                  <a:srgbClr val="C00000"/>
                </a:solidFill>
              </a:rPr>
              <a:t>Average</a:t>
            </a:r>
            <a:r>
              <a:rPr lang="pl-PL" b="1" dirty="0" smtClean="0">
                <a:solidFill>
                  <a:srgbClr val="C00000"/>
                </a:solidFill>
              </a:rPr>
              <a:t> </a:t>
            </a:r>
            <a:r>
              <a:rPr lang="pl-PL" b="1" dirty="0" err="1" smtClean="0">
                <a:solidFill>
                  <a:srgbClr val="C00000"/>
                </a:solidFill>
              </a:rPr>
              <a:t>structure</a:t>
            </a:r>
            <a:r>
              <a:rPr lang="pl-PL" b="1" dirty="0" smtClean="0">
                <a:solidFill>
                  <a:srgbClr val="C00000"/>
                </a:solidFill>
              </a:rPr>
              <a:t> of </a:t>
            </a:r>
            <a:r>
              <a:rPr lang="pl-PL" b="1" dirty="0" err="1" smtClean="0">
                <a:solidFill>
                  <a:srgbClr val="C00000"/>
                </a:solidFill>
              </a:rPr>
              <a:t>financial</a:t>
            </a:r>
            <a:r>
              <a:rPr lang="pl-PL" b="1" dirty="0" smtClean="0">
                <a:solidFill>
                  <a:srgbClr val="C00000"/>
                </a:solidFill>
              </a:rPr>
              <a:t> </a:t>
            </a:r>
            <a:r>
              <a:rPr lang="pl-PL" b="1" dirty="0" err="1" smtClean="0">
                <a:solidFill>
                  <a:srgbClr val="C00000"/>
                </a:solidFill>
              </a:rPr>
              <a:t>asset</a:t>
            </a:r>
            <a:r>
              <a:rPr lang="pl-PL" b="1" dirty="0" smtClean="0">
                <a:solidFill>
                  <a:srgbClr val="C00000"/>
                </a:solidFill>
              </a:rPr>
              <a:t> </a:t>
            </a:r>
            <a:r>
              <a:rPr lang="pl-PL" b="1" dirty="0" err="1" smtClean="0">
                <a:solidFill>
                  <a:srgbClr val="C00000"/>
                </a:solidFill>
              </a:rPr>
              <a:t>portfolios</a:t>
            </a:r>
            <a:endParaRPr lang="pl-PL" b="1" dirty="0">
              <a:solidFill>
                <a:srgbClr val="C00000"/>
              </a:solidFill>
            </a:endParaRPr>
          </a:p>
        </p:txBody>
      </p:sp>
      <p:sp>
        <p:nvSpPr>
          <p:cNvPr id="3" name="Symbol zastępczy zawartości 2"/>
          <p:cNvSpPr>
            <a:spLocks noGrp="1"/>
          </p:cNvSpPr>
          <p:nvPr>
            <p:ph idx="1"/>
          </p:nvPr>
        </p:nvSpPr>
        <p:spPr/>
        <p:txBody>
          <a:bodyPr/>
          <a:lstStyle/>
          <a:p>
            <a:endParaRPr lang="pl-PL"/>
          </a:p>
        </p:txBody>
      </p:sp>
      <p:graphicFrame>
        <p:nvGraphicFramePr>
          <p:cNvPr id="5" name="Wykres 4"/>
          <p:cNvGraphicFramePr/>
          <p:nvPr>
            <p:extLst>
              <p:ext uri="{D42A27DB-BD31-4B8C-83A1-F6EECF244321}">
                <p14:modId xmlns:p14="http://schemas.microsoft.com/office/powerpoint/2010/main" val="552428700"/>
              </p:ext>
            </p:extLst>
          </p:nvPr>
        </p:nvGraphicFramePr>
        <p:xfrm>
          <a:off x="838200" y="1825625"/>
          <a:ext cx="10515600" cy="43513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130696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graphicFrame>
        <p:nvGraphicFramePr>
          <p:cNvPr id="5" name="Symbol zastępczy zawartości 4"/>
          <p:cNvGraphicFramePr>
            <a:graphicFrameLocks noGrp="1"/>
          </p:cNvGraphicFramePr>
          <p:nvPr>
            <p:ph idx="1"/>
            <p:extLst>
              <p:ext uri="{D42A27DB-BD31-4B8C-83A1-F6EECF244321}">
                <p14:modId xmlns:p14="http://schemas.microsoft.com/office/powerpoint/2010/main" val="288284"/>
              </p:ext>
            </p:extLst>
          </p:nvPr>
        </p:nvGraphicFramePr>
        <p:xfrm>
          <a:off x="838199" y="90488"/>
          <a:ext cx="10534651" cy="6710359"/>
        </p:xfrm>
        <a:graphic>
          <a:graphicData uri="http://schemas.openxmlformats.org/drawingml/2006/table">
            <a:tbl>
              <a:tblPr firstRow="1" firstCol="1" bandRow="1">
                <a:tableStyleId>{F5AB1C69-6EDB-4FF4-983F-18BD219EF322}</a:tableStyleId>
              </a:tblPr>
              <a:tblGrid>
                <a:gridCol w="3583888"/>
                <a:gridCol w="2709512"/>
                <a:gridCol w="4241251"/>
              </a:tblGrid>
              <a:tr h="394727">
                <a:tc>
                  <a:txBody>
                    <a:bodyPr/>
                    <a:lstStyle/>
                    <a:p>
                      <a:pPr algn="ctr">
                        <a:lnSpc>
                          <a:spcPct val="150000"/>
                        </a:lnSpc>
                      </a:pPr>
                      <a:r>
                        <a:rPr lang="en-AU" sz="1700" dirty="0">
                          <a:solidFill>
                            <a:schemeClr val="tx1"/>
                          </a:solidFill>
                          <a:effectLst/>
                        </a:rPr>
                        <a:t>Country</a:t>
                      </a:r>
                      <a:endParaRPr lang="pl-PL" sz="1700"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50000"/>
                        </a:lnSpc>
                      </a:pPr>
                      <a:r>
                        <a:rPr lang="en-AU" sz="1700">
                          <a:solidFill>
                            <a:schemeClr val="tx1"/>
                          </a:solidFill>
                          <a:effectLst/>
                        </a:rPr>
                        <a:t>1- 2 components</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50000"/>
                        </a:lnSpc>
                      </a:pPr>
                      <a:r>
                        <a:rPr lang="en-AU" sz="1700">
                          <a:solidFill>
                            <a:schemeClr val="tx1"/>
                          </a:solidFill>
                          <a:effectLst/>
                        </a:rPr>
                        <a:t>3 and more components</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dirty="0">
                          <a:solidFill>
                            <a:schemeClr val="tx1"/>
                          </a:solidFill>
                          <a:effectLst/>
                        </a:rPr>
                        <a:t>AT</a:t>
                      </a:r>
                      <a:endParaRPr lang="pl-PL" sz="1700"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89%</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11%</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dirty="0">
                          <a:solidFill>
                            <a:schemeClr val="tx1"/>
                          </a:solidFill>
                          <a:effectLst/>
                        </a:rPr>
                        <a:t>BE</a:t>
                      </a:r>
                      <a:endParaRPr lang="pl-PL" sz="1700"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71%</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29%</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CY</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70%</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30%</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DE</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a:solidFill>
                            <a:schemeClr val="tx1"/>
                          </a:solidFill>
                          <a:effectLst/>
                        </a:rPr>
                        <a:t>65%</a:t>
                      </a:r>
                      <a:endParaRPr lang="pl-PL" sz="1700" b="1">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35%</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ES</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a:solidFill>
                            <a:schemeClr val="tx1"/>
                          </a:solidFill>
                          <a:effectLst/>
                        </a:rPr>
                        <a:t>78%</a:t>
                      </a:r>
                      <a:endParaRPr lang="pl-PL" sz="1700" b="1">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22%</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FI</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73%</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27%</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FR</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a:solidFill>
                            <a:schemeClr val="tx1"/>
                          </a:solidFill>
                          <a:effectLst/>
                        </a:rPr>
                        <a:t>73%</a:t>
                      </a:r>
                      <a:endParaRPr lang="pl-PL" sz="1700" b="1">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27%</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GR</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a:solidFill>
                            <a:schemeClr val="tx1"/>
                          </a:solidFill>
                          <a:effectLst/>
                        </a:rPr>
                        <a:t>99%</a:t>
                      </a:r>
                      <a:endParaRPr lang="pl-PL" sz="1700" b="1">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1%</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IT</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a:solidFill>
                            <a:schemeClr val="tx1"/>
                          </a:solidFill>
                          <a:effectLst/>
                        </a:rPr>
                        <a:t>86%</a:t>
                      </a:r>
                      <a:endParaRPr lang="pl-PL" sz="1700" b="1">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14%</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LU</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a:solidFill>
                            <a:schemeClr val="tx1"/>
                          </a:solidFill>
                          <a:effectLst/>
                        </a:rPr>
                        <a:t>74%</a:t>
                      </a:r>
                      <a:endParaRPr lang="pl-PL" sz="1700" b="1">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26%</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MT</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a:solidFill>
                            <a:schemeClr val="tx1"/>
                          </a:solidFill>
                          <a:effectLst/>
                        </a:rPr>
                        <a:t>80%</a:t>
                      </a:r>
                      <a:endParaRPr lang="pl-PL" sz="1700" b="1">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20%</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NL</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a:solidFill>
                            <a:schemeClr val="tx1"/>
                          </a:solidFill>
                          <a:effectLst/>
                        </a:rPr>
                        <a:t>72%</a:t>
                      </a:r>
                      <a:endParaRPr lang="pl-PL" sz="1700" b="1">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28%</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PT</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95%</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5%</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SI</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a:solidFill>
                            <a:schemeClr val="tx1"/>
                          </a:solidFill>
                          <a:effectLst/>
                        </a:rPr>
                        <a:t>86%</a:t>
                      </a:r>
                      <a:endParaRPr lang="pl-PL" sz="1700" b="1">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14%</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SK</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95%</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pl-PL" sz="1700" b="1" dirty="0">
                          <a:solidFill>
                            <a:schemeClr val="tx1"/>
                          </a:solidFill>
                          <a:effectLst/>
                        </a:rPr>
                        <a:t>5%</a:t>
                      </a:r>
                      <a:endParaRPr lang="pl-PL" sz="1700" b="1" dirty="0">
                        <a:solidFill>
                          <a:schemeClr val="tx1"/>
                        </a:solidFill>
                        <a:effectLst/>
                        <a:latin typeface="Calibri"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94727">
                <a:tc>
                  <a:txBody>
                    <a:bodyPr/>
                    <a:lstStyle/>
                    <a:p>
                      <a:pPr algn="ctr">
                        <a:lnSpc>
                          <a:spcPct val="150000"/>
                        </a:lnSpc>
                      </a:pPr>
                      <a:r>
                        <a:rPr lang="en-AU" sz="1700">
                          <a:solidFill>
                            <a:schemeClr val="tx1"/>
                          </a:solidFill>
                          <a:effectLst/>
                        </a:rPr>
                        <a:t>EA</a:t>
                      </a:r>
                      <a:endParaRPr lang="pl-PL" sz="170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en-AU" sz="1700" b="1">
                          <a:solidFill>
                            <a:schemeClr val="tx1"/>
                          </a:solidFill>
                          <a:effectLst/>
                        </a:rPr>
                        <a:t>78%</a:t>
                      </a:r>
                      <a:endParaRPr lang="pl-PL" sz="1700" b="1">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50000"/>
                        </a:lnSpc>
                      </a:pPr>
                      <a:r>
                        <a:rPr lang="en-AU" sz="1700" b="1" dirty="0">
                          <a:solidFill>
                            <a:schemeClr val="tx1"/>
                          </a:solidFill>
                          <a:effectLst/>
                        </a:rPr>
                        <a:t>22%</a:t>
                      </a:r>
                      <a:endParaRPr lang="pl-PL" sz="1700" b="1" dirty="0">
                        <a:solidFill>
                          <a:schemeClr val="tx1"/>
                        </a:solidFill>
                        <a:effectLst/>
                        <a:latin typeface="Calibri" charset="0"/>
                        <a:ea typeface="Calibri"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3" name="Pierścień 2"/>
          <p:cNvSpPr/>
          <p:nvPr/>
        </p:nvSpPr>
        <p:spPr>
          <a:xfrm>
            <a:off x="6559296" y="3166775"/>
            <a:ext cx="573024" cy="588361"/>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6" name="Pierścień 5"/>
          <p:cNvSpPr/>
          <p:nvPr/>
        </p:nvSpPr>
        <p:spPr>
          <a:xfrm>
            <a:off x="6559296" y="5949696"/>
            <a:ext cx="597408" cy="579120"/>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7" name="Pierścień 6"/>
          <p:cNvSpPr/>
          <p:nvPr/>
        </p:nvSpPr>
        <p:spPr>
          <a:xfrm>
            <a:off x="10784968" y="1603023"/>
            <a:ext cx="580122" cy="573848"/>
          </a:xfrm>
          <a:prstGeom prst="donut">
            <a:avLst>
              <a:gd name="adj" fmla="val 1129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8" name="Pierścień 7"/>
          <p:cNvSpPr/>
          <p:nvPr/>
        </p:nvSpPr>
        <p:spPr>
          <a:xfrm>
            <a:off x="10771872" y="1196622"/>
            <a:ext cx="593217" cy="556405"/>
          </a:xfrm>
          <a:prstGeom prst="donut">
            <a:avLst>
              <a:gd name="adj" fmla="val 1129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9" name="Pierścień 8"/>
          <p:cNvSpPr/>
          <p:nvPr/>
        </p:nvSpPr>
        <p:spPr>
          <a:xfrm>
            <a:off x="6548786" y="5140585"/>
            <a:ext cx="597408" cy="579120"/>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Tree>
    <p:extLst>
      <p:ext uri="{BB962C8B-B14F-4D97-AF65-F5344CB8AC3E}">
        <p14:creationId xmlns:p14="http://schemas.microsoft.com/office/powerpoint/2010/main" val="812162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extLst>
              <p:ext uri="{D42A27DB-BD31-4B8C-83A1-F6EECF244321}">
                <p14:modId xmlns:p14="http://schemas.microsoft.com/office/powerpoint/2010/main" val="99145655"/>
              </p:ext>
            </p:extLst>
          </p:nvPr>
        </p:nvGraphicFramePr>
        <p:xfrm>
          <a:off x="135467" y="159275"/>
          <a:ext cx="11885081" cy="6583680"/>
        </p:xfrm>
        <a:graphic>
          <a:graphicData uri="http://schemas.openxmlformats.org/drawingml/2006/table">
            <a:tbl>
              <a:tblPr firstRow="1" firstCol="1" bandRow="1">
                <a:tableStyleId>{F5AB1C69-6EDB-4FF4-983F-18BD219EF322}</a:tableStyleId>
              </a:tblPr>
              <a:tblGrid>
                <a:gridCol w="1645088"/>
                <a:gridCol w="938449"/>
                <a:gridCol w="1106706"/>
                <a:gridCol w="928969"/>
                <a:gridCol w="1357908"/>
                <a:gridCol w="902902"/>
                <a:gridCol w="1142253"/>
                <a:gridCol w="1142253"/>
                <a:gridCol w="1106706"/>
                <a:gridCol w="1613847"/>
              </a:tblGrid>
              <a:tr h="193302">
                <a:tc>
                  <a:txBody>
                    <a:bodyPr/>
                    <a:lstStyle/>
                    <a:p>
                      <a:pPr algn="just">
                        <a:lnSpc>
                          <a:spcPct val="150000"/>
                        </a:lnSpc>
                      </a:pPr>
                      <a:r>
                        <a:rPr lang="en-AU" sz="1600" b="1" dirty="0">
                          <a:solidFill>
                            <a:schemeClr val="tx1"/>
                          </a:solidFill>
                          <a:effectLst/>
                        </a:rPr>
                        <a:t> </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pPr>
                      <a:r>
                        <a:rPr lang="en-AU" sz="1600" b="1">
                          <a:solidFill>
                            <a:schemeClr val="tx1"/>
                          </a:solidFill>
                          <a:effectLst/>
                        </a:rPr>
                        <a:t>D/TFA</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pPr>
                      <a:r>
                        <a:rPr lang="en-AU" sz="1600" b="1">
                          <a:solidFill>
                            <a:schemeClr val="tx1"/>
                          </a:solidFill>
                          <a:effectLst/>
                        </a:rPr>
                        <a:t>MF/TFA</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pPr>
                      <a:r>
                        <a:rPr lang="en-AU" sz="1600" b="1">
                          <a:solidFill>
                            <a:schemeClr val="tx1"/>
                          </a:solidFill>
                          <a:effectLst/>
                        </a:rPr>
                        <a:t>B/TFA</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pPr>
                      <a:r>
                        <a:rPr lang="en-AU" sz="1600" b="1">
                          <a:solidFill>
                            <a:schemeClr val="tx1"/>
                          </a:solidFill>
                          <a:effectLst/>
                        </a:rPr>
                        <a:t>NSEB/TFA</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pPr>
                      <a:r>
                        <a:rPr lang="en-AU" sz="1600" b="1">
                          <a:solidFill>
                            <a:schemeClr val="tx1"/>
                          </a:solidFill>
                          <a:effectLst/>
                        </a:rPr>
                        <a:t>S/TFA</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pPr>
                      <a:r>
                        <a:rPr lang="en-AU" sz="1600" b="1">
                          <a:solidFill>
                            <a:schemeClr val="tx1"/>
                          </a:solidFill>
                          <a:effectLst/>
                        </a:rPr>
                        <a:t>MA/TFA</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pPr>
                      <a:r>
                        <a:rPr lang="en-AU" sz="1600" b="1">
                          <a:solidFill>
                            <a:schemeClr val="tx1"/>
                          </a:solidFill>
                          <a:effectLst/>
                        </a:rPr>
                        <a:t>MO/TFA</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pPr>
                      <a:r>
                        <a:rPr lang="en-AU" sz="1600" b="1">
                          <a:solidFill>
                            <a:schemeClr val="tx1"/>
                          </a:solidFill>
                          <a:effectLst/>
                        </a:rPr>
                        <a:t>OA/TFA</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pPr>
                      <a:r>
                        <a:rPr lang="en-AU" sz="1600" b="1">
                          <a:solidFill>
                            <a:schemeClr val="tx1"/>
                          </a:solidFill>
                          <a:effectLst/>
                        </a:rPr>
                        <a:t>VP_WLI/TFA</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AT </a:t>
                      </a:r>
                      <a:r>
                        <a:rPr lang="en-AU" sz="1600" b="1" dirty="0" smtClean="0">
                          <a:solidFill>
                            <a:schemeClr val="tx1"/>
                          </a:solidFill>
                          <a:effectLst/>
                        </a:rPr>
                        <a:t>-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dirty="0">
                          <a:solidFill>
                            <a:schemeClr val="tx1"/>
                          </a:solidFill>
                          <a:effectLst/>
                        </a:rPr>
                        <a:t>1</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dirty="0">
                          <a:solidFill>
                            <a:schemeClr val="tx1"/>
                          </a:solidFill>
                          <a:effectLst/>
                        </a:rPr>
                        <a:t>-0.45</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dirty="0">
                          <a:solidFill>
                            <a:schemeClr val="tx1"/>
                          </a:solidFill>
                          <a:effectLst/>
                        </a:rPr>
                        <a:t>-0.47</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-0.52</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BE</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dirty="0">
                          <a:solidFill>
                            <a:schemeClr val="tx1"/>
                          </a:solidFill>
                          <a:effectLst/>
                        </a:rPr>
                        <a:t>-0.36</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dirty="0">
                          <a:solidFill>
                            <a:schemeClr val="tx1"/>
                          </a:solidFill>
                          <a:effectLst/>
                        </a:rPr>
                        <a:t>-0.25</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-0.13</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-0.64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CY</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-0.08</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-0.76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DE</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-0.33</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-0.23</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dirty="0">
                          <a:solidFill>
                            <a:schemeClr val="tx1"/>
                          </a:solidFill>
                          <a:effectLst/>
                        </a:rPr>
                        <a:t>-0.08</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-0.64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ES</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dirty="0">
                          <a:solidFill>
                            <a:schemeClr val="tx1"/>
                          </a:solidFill>
                          <a:effectLst/>
                        </a:rPr>
                        <a:t>-0.24</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-0.50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-0.12</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-0.54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FI</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-0.51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-0.55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-0.60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FR</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-0.28</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-0.13</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-0.18</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dirty="0">
                          <a:solidFill>
                            <a:schemeClr val="tx1"/>
                          </a:solidFill>
                          <a:effectLst/>
                        </a:rPr>
                        <a:t>-0.16</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-0.78</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GR</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-0.18</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-0.38</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-0.60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-0.57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IT</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-0.60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-0.52</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LU</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-0.43</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-0.13</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-0.67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LU</a:t>
                      </a:r>
                      <a:r>
                        <a:rPr lang="en-AU" sz="1600" b="1" dirty="0" smtClean="0">
                          <a:solidFill>
                            <a:schemeClr val="tx1"/>
                          </a:solidFill>
                          <a:effectLst/>
                        </a:rPr>
                        <a:t> - VP_WLI/TFA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-0.67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-0.08</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MT</a:t>
                      </a:r>
                      <a:r>
                        <a:rPr lang="en-AU" sz="1600" b="1" baseline="0" dirty="0" smtClean="0">
                          <a:solidFill>
                            <a:schemeClr val="tx1"/>
                          </a:solidFill>
                          <a:effectLst/>
                        </a:rPr>
                        <a:t> - </a:t>
                      </a:r>
                      <a:r>
                        <a:rPr lang="en-AU" sz="1600" b="1" dirty="0" smtClean="0">
                          <a:solidFill>
                            <a:schemeClr val="tx1"/>
                          </a:solidFill>
                          <a:effectLst/>
                        </a:rPr>
                        <a:t>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-0.57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-0.08</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-0.55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NL</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-0.84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PT </a:t>
                      </a:r>
                      <a:r>
                        <a:rPr lang="en-AU" sz="1600" b="1" dirty="0" smtClean="0">
                          <a:solidFill>
                            <a:schemeClr val="tx1"/>
                          </a:solidFill>
                          <a:effectLst/>
                        </a:rPr>
                        <a:t>-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-0.57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-0.66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SI</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-0.38</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-0.30</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dirty="0">
                          <a:solidFill>
                            <a:schemeClr val="tx1"/>
                          </a:solidFill>
                          <a:effectLst/>
                        </a:rPr>
                        <a:t>x</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-0.65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SK</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-0.07</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-0.08</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-0.45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x</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-0.74</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3302">
                <a:tc>
                  <a:txBody>
                    <a:bodyPr/>
                    <a:lstStyle/>
                    <a:p>
                      <a:pPr algn="just">
                        <a:lnSpc>
                          <a:spcPct val="150000"/>
                        </a:lnSpc>
                      </a:pPr>
                      <a:r>
                        <a:rPr lang="en-AU" sz="1600" b="1" dirty="0" smtClean="0">
                          <a:solidFill>
                            <a:srgbClr val="0000C6"/>
                          </a:solidFill>
                          <a:effectLst/>
                        </a:rPr>
                        <a:t>EA</a:t>
                      </a:r>
                      <a:r>
                        <a:rPr lang="en-AU" sz="1600" b="1" dirty="0" smtClean="0">
                          <a:solidFill>
                            <a:schemeClr val="tx1"/>
                          </a:solidFill>
                          <a:effectLst/>
                        </a:rPr>
                        <a:t> - D/TFA</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1</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-0.36</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-0.15</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-0.39</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-0.08</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-0.22</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a:solidFill>
                            <a:schemeClr val="tx1"/>
                          </a:solidFill>
                          <a:effectLst/>
                        </a:rPr>
                        <a:t>-0.13</a:t>
                      </a:r>
                      <a:endParaRPr lang="pl-PL" sz="1600" b="1">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50000"/>
                        </a:lnSpc>
                      </a:pPr>
                      <a:r>
                        <a:rPr lang="en-AU" sz="1600" b="1" dirty="0">
                          <a:solidFill>
                            <a:schemeClr val="tx1"/>
                          </a:solidFill>
                          <a:effectLst/>
                        </a:rPr>
                        <a:t>-0.68</a:t>
                      </a:r>
                      <a:endParaRPr lang="pl-PL" sz="1600" b="1" dirty="0">
                        <a:solidFill>
                          <a:schemeClr val="tx1"/>
                        </a:solidFill>
                        <a:effectLst/>
                        <a:latin typeface="Calibri" charset="0"/>
                      </a:endParaRPr>
                    </a:p>
                  </a:txBody>
                  <a:tcPr marL="47691" marR="476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Pierścień 4"/>
          <p:cNvSpPr/>
          <p:nvPr/>
        </p:nvSpPr>
        <p:spPr>
          <a:xfrm>
            <a:off x="11456555" y="513645"/>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8" name="Pierścień 17"/>
          <p:cNvSpPr/>
          <p:nvPr/>
        </p:nvSpPr>
        <p:spPr>
          <a:xfrm>
            <a:off x="11473940" y="891823"/>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19" name="Pierścień 18"/>
          <p:cNvSpPr/>
          <p:nvPr/>
        </p:nvSpPr>
        <p:spPr>
          <a:xfrm>
            <a:off x="11480036" y="1241778"/>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0" name="Pierścień 19"/>
          <p:cNvSpPr/>
          <p:nvPr/>
        </p:nvSpPr>
        <p:spPr>
          <a:xfrm>
            <a:off x="11461747" y="1619956"/>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1" name="Pierścień 20"/>
          <p:cNvSpPr/>
          <p:nvPr/>
        </p:nvSpPr>
        <p:spPr>
          <a:xfrm>
            <a:off x="11473940" y="1998134"/>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2" name="Pierścień 21"/>
          <p:cNvSpPr/>
          <p:nvPr/>
        </p:nvSpPr>
        <p:spPr>
          <a:xfrm>
            <a:off x="11461747" y="2367845"/>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3" name="Pierścień 22"/>
          <p:cNvSpPr/>
          <p:nvPr/>
        </p:nvSpPr>
        <p:spPr>
          <a:xfrm>
            <a:off x="11467844" y="2716570"/>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4" name="Pierścień 23"/>
          <p:cNvSpPr/>
          <p:nvPr/>
        </p:nvSpPr>
        <p:spPr>
          <a:xfrm>
            <a:off x="11461747" y="3079378"/>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5" name="Pierścień 24"/>
          <p:cNvSpPr/>
          <p:nvPr/>
        </p:nvSpPr>
        <p:spPr>
          <a:xfrm>
            <a:off x="11480036" y="3442214"/>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6" name="Pierścień 25"/>
          <p:cNvSpPr/>
          <p:nvPr/>
        </p:nvSpPr>
        <p:spPr>
          <a:xfrm>
            <a:off x="11473940" y="3829922"/>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7" name="Pierścień 26"/>
          <p:cNvSpPr/>
          <p:nvPr/>
        </p:nvSpPr>
        <p:spPr>
          <a:xfrm>
            <a:off x="11461747" y="4537069"/>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8" name="Pierścień 27"/>
          <p:cNvSpPr/>
          <p:nvPr/>
        </p:nvSpPr>
        <p:spPr>
          <a:xfrm>
            <a:off x="11473940" y="4915748"/>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29" name="Pierścień 28"/>
          <p:cNvSpPr/>
          <p:nvPr/>
        </p:nvSpPr>
        <p:spPr>
          <a:xfrm>
            <a:off x="11457459" y="5276992"/>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30" name="Pierścień 29"/>
          <p:cNvSpPr/>
          <p:nvPr/>
        </p:nvSpPr>
        <p:spPr>
          <a:xfrm>
            <a:off x="11451363" y="5648729"/>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31" name="Pierścień 30"/>
          <p:cNvSpPr/>
          <p:nvPr/>
        </p:nvSpPr>
        <p:spPr>
          <a:xfrm>
            <a:off x="11467844" y="6024881"/>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32" name="Pierścień 31"/>
          <p:cNvSpPr/>
          <p:nvPr/>
        </p:nvSpPr>
        <p:spPr>
          <a:xfrm>
            <a:off x="11463329" y="6396618"/>
            <a:ext cx="575282" cy="383822"/>
          </a:xfrm>
          <a:prstGeom prst="donut">
            <a:avLst>
              <a:gd name="adj" fmla="val 112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33" name="Pierścień 32"/>
          <p:cNvSpPr/>
          <p:nvPr/>
        </p:nvSpPr>
        <p:spPr>
          <a:xfrm>
            <a:off x="6460518" y="2332748"/>
            <a:ext cx="575282" cy="383822"/>
          </a:xfrm>
          <a:prstGeom prst="donut">
            <a:avLst>
              <a:gd name="adj" fmla="val 1129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34" name="Pierścień 33"/>
          <p:cNvSpPr/>
          <p:nvPr/>
        </p:nvSpPr>
        <p:spPr>
          <a:xfrm>
            <a:off x="8732407" y="519289"/>
            <a:ext cx="575282" cy="383822"/>
          </a:xfrm>
          <a:prstGeom prst="donut">
            <a:avLst>
              <a:gd name="adj" fmla="val 1129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35" name="Pierścień 34"/>
          <p:cNvSpPr/>
          <p:nvPr/>
        </p:nvSpPr>
        <p:spPr>
          <a:xfrm>
            <a:off x="8732407" y="3100392"/>
            <a:ext cx="575282" cy="383822"/>
          </a:xfrm>
          <a:prstGeom prst="donut">
            <a:avLst>
              <a:gd name="adj" fmla="val 1129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36" name="Pierścień 35"/>
          <p:cNvSpPr/>
          <p:nvPr/>
        </p:nvSpPr>
        <p:spPr>
          <a:xfrm>
            <a:off x="4188629" y="3440622"/>
            <a:ext cx="575282" cy="383822"/>
          </a:xfrm>
          <a:prstGeom prst="donut">
            <a:avLst>
              <a:gd name="adj" fmla="val 1129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37" name="Pierścień 36"/>
          <p:cNvSpPr/>
          <p:nvPr/>
        </p:nvSpPr>
        <p:spPr>
          <a:xfrm>
            <a:off x="3263166" y="3826036"/>
            <a:ext cx="575282" cy="383822"/>
          </a:xfrm>
          <a:prstGeom prst="donut">
            <a:avLst>
              <a:gd name="adj" fmla="val 1129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38" name="Pierścień 37"/>
          <p:cNvSpPr/>
          <p:nvPr/>
        </p:nvSpPr>
        <p:spPr>
          <a:xfrm>
            <a:off x="4188629" y="4531926"/>
            <a:ext cx="575282" cy="383822"/>
          </a:xfrm>
          <a:prstGeom prst="donut">
            <a:avLst>
              <a:gd name="adj" fmla="val 1129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39" name="Pierścień 38"/>
          <p:cNvSpPr/>
          <p:nvPr/>
        </p:nvSpPr>
        <p:spPr>
          <a:xfrm>
            <a:off x="8732407" y="5276992"/>
            <a:ext cx="575282" cy="383822"/>
          </a:xfrm>
          <a:prstGeom prst="donut">
            <a:avLst>
              <a:gd name="adj" fmla="val 1129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40" name="Pierścień 39"/>
          <p:cNvSpPr/>
          <p:nvPr/>
        </p:nvSpPr>
        <p:spPr>
          <a:xfrm>
            <a:off x="8732407" y="6024881"/>
            <a:ext cx="575282" cy="383822"/>
          </a:xfrm>
          <a:prstGeom prst="donut">
            <a:avLst>
              <a:gd name="adj" fmla="val 1129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41" name="Pierścień 40"/>
          <p:cNvSpPr/>
          <p:nvPr/>
        </p:nvSpPr>
        <p:spPr>
          <a:xfrm>
            <a:off x="3274229" y="519289"/>
            <a:ext cx="575282" cy="383822"/>
          </a:xfrm>
          <a:prstGeom prst="donut">
            <a:avLst>
              <a:gd name="adj" fmla="val 1129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49" name="Pierścień 48"/>
          <p:cNvSpPr/>
          <p:nvPr/>
        </p:nvSpPr>
        <p:spPr>
          <a:xfrm>
            <a:off x="6459615" y="1998134"/>
            <a:ext cx="575282" cy="383822"/>
          </a:xfrm>
          <a:prstGeom prst="donut">
            <a:avLst>
              <a:gd name="adj" fmla="val 1129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
        <p:nvSpPr>
          <p:cNvPr id="50" name="Pierścień 49"/>
          <p:cNvSpPr/>
          <p:nvPr/>
        </p:nvSpPr>
        <p:spPr>
          <a:xfrm>
            <a:off x="3274229" y="2359378"/>
            <a:ext cx="575282" cy="383822"/>
          </a:xfrm>
          <a:prstGeom prst="donut">
            <a:avLst>
              <a:gd name="adj" fmla="val 1129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1"/>
              </a:solidFill>
            </a:endParaRPr>
          </a:p>
        </p:txBody>
      </p:sp>
    </p:spTree>
    <p:extLst>
      <p:ext uri="{BB962C8B-B14F-4D97-AF65-F5344CB8AC3E}">
        <p14:creationId xmlns:p14="http://schemas.microsoft.com/office/powerpoint/2010/main" val="991300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fade">
                                      <p:cBhvr>
                                        <p:cTn id="13" dur="500"/>
                                        <p:tgtEl>
                                          <p:spTgt spid="1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fade">
                                      <p:cBhvr>
                                        <p:cTn id="19" dur="500"/>
                                        <p:tgtEl>
                                          <p:spTgt spid="2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fade">
                                      <p:cBhvr>
                                        <p:cTn id="25" dur="500"/>
                                        <p:tgtEl>
                                          <p:spTgt spid="2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500"/>
                                        <p:tgtEl>
                                          <p:spTgt spid="2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fade">
                                      <p:cBhvr>
                                        <p:cTn id="31" dur="500"/>
                                        <p:tgtEl>
                                          <p:spTgt spid="25"/>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fade">
                                      <p:cBhvr>
                                        <p:cTn id="34" dur="500"/>
                                        <p:tgtEl>
                                          <p:spTgt spid="26"/>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500"/>
                                        <p:tgtEl>
                                          <p:spTgt spid="27"/>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8"/>
                                        </p:tgtEl>
                                        <p:attrNameLst>
                                          <p:attrName>style.visibility</p:attrName>
                                        </p:attrNameLst>
                                      </p:cBhvr>
                                      <p:to>
                                        <p:strVal val="visible"/>
                                      </p:to>
                                    </p:set>
                                    <p:animEffect transition="in" filter="fade">
                                      <p:cBhvr>
                                        <p:cTn id="40" dur="500"/>
                                        <p:tgtEl>
                                          <p:spTgt spid="2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fade">
                                      <p:cBhvr>
                                        <p:cTn id="43" dur="500"/>
                                        <p:tgtEl>
                                          <p:spTgt spid="2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0"/>
                                        </p:tgtEl>
                                        <p:attrNameLst>
                                          <p:attrName>style.visibility</p:attrName>
                                        </p:attrNameLst>
                                      </p:cBhvr>
                                      <p:to>
                                        <p:strVal val="visible"/>
                                      </p:to>
                                    </p:set>
                                    <p:animEffect transition="in" filter="fade">
                                      <p:cBhvr>
                                        <p:cTn id="46" dur="500"/>
                                        <p:tgtEl>
                                          <p:spTgt spid="30"/>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animEffect transition="in" filter="fade">
                                      <p:cBhvr>
                                        <p:cTn id="49" dur="500"/>
                                        <p:tgtEl>
                                          <p:spTgt spid="31"/>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fade">
                                      <p:cBhvr>
                                        <p:cTn id="52" dur="500"/>
                                        <p:tgtEl>
                                          <p:spTgt spid="3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fade">
                                      <p:cBhvr>
                                        <p:cTn id="57" dur="500"/>
                                        <p:tgtEl>
                                          <p:spTgt spid="33"/>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34"/>
                                        </p:tgtEl>
                                        <p:attrNameLst>
                                          <p:attrName>style.visibility</p:attrName>
                                        </p:attrNameLst>
                                      </p:cBhvr>
                                      <p:to>
                                        <p:strVal val="visible"/>
                                      </p:to>
                                    </p:set>
                                    <p:animEffect transition="in" filter="fade">
                                      <p:cBhvr>
                                        <p:cTn id="60" dur="500"/>
                                        <p:tgtEl>
                                          <p:spTgt spid="34"/>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35"/>
                                        </p:tgtEl>
                                        <p:attrNameLst>
                                          <p:attrName>style.visibility</p:attrName>
                                        </p:attrNameLst>
                                      </p:cBhvr>
                                      <p:to>
                                        <p:strVal val="visible"/>
                                      </p:to>
                                    </p:set>
                                    <p:animEffect transition="in" filter="fade">
                                      <p:cBhvr>
                                        <p:cTn id="63" dur="500"/>
                                        <p:tgtEl>
                                          <p:spTgt spid="35"/>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36"/>
                                        </p:tgtEl>
                                        <p:attrNameLst>
                                          <p:attrName>style.visibility</p:attrName>
                                        </p:attrNameLst>
                                      </p:cBhvr>
                                      <p:to>
                                        <p:strVal val="visible"/>
                                      </p:to>
                                    </p:set>
                                    <p:animEffect transition="in" filter="fade">
                                      <p:cBhvr>
                                        <p:cTn id="66" dur="500"/>
                                        <p:tgtEl>
                                          <p:spTgt spid="36"/>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37"/>
                                        </p:tgtEl>
                                        <p:attrNameLst>
                                          <p:attrName>style.visibility</p:attrName>
                                        </p:attrNameLst>
                                      </p:cBhvr>
                                      <p:to>
                                        <p:strVal val="visible"/>
                                      </p:to>
                                    </p:set>
                                    <p:animEffect transition="in" filter="fade">
                                      <p:cBhvr>
                                        <p:cTn id="69" dur="500"/>
                                        <p:tgtEl>
                                          <p:spTgt spid="37"/>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38"/>
                                        </p:tgtEl>
                                        <p:attrNameLst>
                                          <p:attrName>style.visibility</p:attrName>
                                        </p:attrNameLst>
                                      </p:cBhvr>
                                      <p:to>
                                        <p:strVal val="visible"/>
                                      </p:to>
                                    </p:set>
                                    <p:animEffect transition="in" filter="fade">
                                      <p:cBhvr>
                                        <p:cTn id="72" dur="500"/>
                                        <p:tgtEl>
                                          <p:spTgt spid="38"/>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39"/>
                                        </p:tgtEl>
                                        <p:attrNameLst>
                                          <p:attrName>style.visibility</p:attrName>
                                        </p:attrNameLst>
                                      </p:cBhvr>
                                      <p:to>
                                        <p:strVal val="visible"/>
                                      </p:to>
                                    </p:set>
                                    <p:animEffect transition="in" filter="fade">
                                      <p:cBhvr>
                                        <p:cTn id="75" dur="500"/>
                                        <p:tgtEl>
                                          <p:spTgt spid="39"/>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40"/>
                                        </p:tgtEl>
                                        <p:attrNameLst>
                                          <p:attrName>style.visibility</p:attrName>
                                        </p:attrNameLst>
                                      </p:cBhvr>
                                      <p:to>
                                        <p:strVal val="visible"/>
                                      </p:to>
                                    </p:set>
                                    <p:animEffect transition="in" filter="fade">
                                      <p:cBhvr>
                                        <p:cTn id="78" dur="500"/>
                                        <p:tgtEl>
                                          <p:spTgt spid="40"/>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41"/>
                                        </p:tgtEl>
                                        <p:attrNameLst>
                                          <p:attrName>style.visibility</p:attrName>
                                        </p:attrNameLst>
                                      </p:cBhvr>
                                      <p:to>
                                        <p:strVal val="visible"/>
                                      </p:to>
                                    </p:set>
                                    <p:animEffect transition="in" filter="fade">
                                      <p:cBhvr>
                                        <p:cTn id="81" dur="500"/>
                                        <p:tgtEl>
                                          <p:spTgt spid="41"/>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49"/>
                                        </p:tgtEl>
                                        <p:attrNameLst>
                                          <p:attrName>style.visibility</p:attrName>
                                        </p:attrNameLst>
                                      </p:cBhvr>
                                      <p:to>
                                        <p:strVal val="visible"/>
                                      </p:to>
                                    </p:set>
                                    <p:animEffect transition="in" filter="fade">
                                      <p:cBhvr>
                                        <p:cTn id="84" dur="500"/>
                                        <p:tgtEl>
                                          <p:spTgt spid="49"/>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50"/>
                                        </p:tgtEl>
                                        <p:attrNameLst>
                                          <p:attrName>style.visibility</p:attrName>
                                        </p:attrNameLst>
                                      </p:cBhvr>
                                      <p:to>
                                        <p:strVal val="visible"/>
                                      </p:to>
                                    </p:set>
                                    <p:animEffect transition="in" filter="fade">
                                      <p:cBhvr>
                                        <p:cTn id="87"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9" grpId="0" animBg="1"/>
      <p:bldP spid="5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AU" b="1" dirty="0">
                <a:solidFill>
                  <a:srgbClr val="C00000"/>
                </a:solidFill>
              </a:rPr>
              <a:t>D</a:t>
            </a:r>
            <a:r>
              <a:rPr lang="en-AU" b="1" dirty="0" smtClean="0">
                <a:solidFill>
                  <a:srgbClr val="C00000"/>
                </a:solidFill>
              </a:rPr>
              <a:t>ecomposition </a:t>
            </a:r>
            <a:r>
              <a:rPr lang="en-AU" b="1" dirty="0">
                <a:solidFill>
                  <a:srgbClr val="C00000"/>
                </a:solidFill>
              </a:rPr>
              <a:t>of </a:t>
            </a:r>
            <a:r>
              <a:rPr lang="en-AU" b="1" dirty="0" smtClean="0">
                <a:solidFill>
                  <a:srgbClr val="C00000"/>
                </a:solidFill>
              </a:rPr>
              <a:t>financial </a:t>
            </a:r>
            <a:r>
              <a:rPr lang="en-AU" b="1" dirty="0">
                <a:solidFill>
                  <a:srgbClr val="C00000"/>
                </a:solidFill>
              </a:rPr>
              <a:t>asset portfolios </a:t>
            </a:r>
            <a:r>
              <a:rPr lang="en-AU" b="1" dirty="0" smtClean="0">
                <a:solidFill>
                  <a:srgbClr val="C00000"/>
                </a:solidFill>
              </a:rPr>
              <a:t> </a:t>
            </a:r>
            <a:endParaRPr lang="pl-PL" b="1" dirty="0">
              <a:solidFill>
                <a:srgbClr val="C00000"/>
              </a:solidFill>
            </a:endParaRPr>
          </a:p>
        </p:txBody>
      </p:sp>
      <p:sp>
        <p:nvSpPr>
          <p:cNvPr id="3" name="Symbol zastępczy zawartości 2"/>
          <p:cNvSpPr>
            <a:spLocks noGrp="1"/>
          </p:cNvSpPr>
          <p:nvPr>
            <p:ph idx="1"/>
          </p:nvPr>
        </p:nvSpPr>
        <p:spPr/>
        <p:txBody>
          <a:bodyPr/>
          <a:lstStyle/>
          <a:p>
            <a:pPr lvl="0" algn="just"/>
            <a:endParaRPr lang="en-AU" dirty="0" smtClean="0"/>
          </a:p>
          <a:p>
            <a:pPr lvl="0" algn="just"/>
            <a:r>
              <a:rPr lang="en-AU" dirty="0" smtClean="0"/>
              <a:t>safe </a:t>
            </a:r>
            <a:r>
              <a:rPr lang="en-AU" dirty="0"/>
              <a:t>(S): sight </a:t>
            </a:r>
            <a:r>
              <a:rPr lang="en-AU" dirty="0" smtClean="0"/>
              <a:t>deposits, </a:t>
            </a:r>
            <a:r>
              <a:rPr lang="en-AU" dirty="0"/>
              <a:t>saving </a:t>
            </a:r>
            <a:r>
              <a:rPr lang="en-AU" dirty="0" smtClean="0"/>
              <a:t>deposits; </a:t>
            </a:r>
            <a:endParaRPr lang="pl-PL" dirty="0"/>
          </a:p>
          <a:p>
            <a:pPr lvl="0" algn="just"/>
            <a:endParaRPr lang="en-AU" dirty="0" smtClean="0"/>
          </a:p>
          <a:p>
            <a:pPr lvl="0" algn="just"/>
            <a:r>
              <a:rPr lang="en-AU" dirty="0" smtClean="0"/>
              <a:t>relatively </a:t>
            </a:r>
            <a:r>
              <a:rPr lang="en-AU" dirty="0"/>
              <a:t>safe (RS): voluntary pension plans and whole life insurance contracts, bonds;</a:t>
            </a:r>
            <a:endParaRPr lang="pl-PL" dirty="0"/>
          </a:p>
          <a:p>
            <a:pPr lvl="0" algn="just"/>
            <a:endParaRPr lang="en-AU" dirty="0" smtClean="0"/>
          </a:p>
          <a:p>
            <a:pPr lvl="0" algn="just"/>
            <a:r>
              <a:rPr lang="en-AU" dirty="0" smtClean="0"/>
              <a:t>risky </a:t>
            </a:r>
            <a:r>
              <a:rPr lang="en-AU" dirty="0"/>
              <a:t>(R): </a:t>
            </a:r>
            <a:r>
              <a:rPr lang="en-AU" dirty="0" smtClean="0"/>
              <a:t>non-self-employment </a:t>
            </a:r>
            <a:r>
              <a:rPr lang="en-AU" dirty="0"/>
              <a:t>private businesses, mutual </a:t>
            </a:r>
            <a:r>
              <a:rPr lang="en-AU" dirty="0" smtClean="0"/>
              <a:t>fund units, </a:t>
            </a:r>
            <a:r>
              <a:rPr lang="en-AU" dirty="0"/>
              <a:t>shares, managed accounts, other assets, private lending.</a:t>
            </a:r>
            <a:endParaRPr lang="pl-PL" dirty="0"/>
          </a:p>
        </p:txBody>
      </p:sp>
    </p:spTree>
    <p:extLst>
      <p:ext uri="{BB962C8B-B14F-4D97-AF65-F5344CB8AC3E}">
        <p14:creationId xmlns:p14="http://schemas.microsoft.com/office/powerpoint/2010/main" val="1500908092"/>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Projekt niestandardowy">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3697</TotalTime>
  <Words>3881</Words>
  <Application>Microsoft Office PowerPoint</Application>
  <PresentationFormat>Niestandardowy</PresentationFormat>
  <Paragraphs>1166</Paragraphs>
  <Slides>27</Slides>
  <Notes>3</Notes>
  <HiddenSlides>0</HiddenSlides>
  <MMClips>0</MMClips>
  <ScaleCrop>false</ScaleCrop>
  <HeadingPairs>
    <vt:vector size="6" baseType="variant">
      <vt:variant>
        <vt:lpstr>Motyw</vt:lpstr>
      </vt:variant>
      <vt:variant>
        <vt:i4>2</vt:i4>
      </vt:variant>
      <vt:variant>
        <vt:lpstr>Osadzone serwery OLE</vt:lpstr>
      </vt:variant>
      <vt:variant>
        <vt:i4>1</vt:i4>
      </vt:variant>
      <vt:variant>
        <vt:lpstr>Tytuły slajdów</vt:lpstr>
      </vt:variant>
      <vt:variant>
        <vt:i4>27</vt:i4>
      </vt:variant>
    </vt:vector>
  </HeadingPairs>
  <TitlesOfParts>
    <vt:vector size="30" baseType="lpstr">
      <vt:lpstr>Motyw pakietu Office</vt:lpstr>
      <vt:lpstr>Projekt niestandardowy</vt:lpstr>
      <vt:lpstr>STATISTICA Graph</vt:lpstr>
      <vt:lpstr> Household Portfolio Choice and Cash Flows in the EA Countries  </vt:lpstr>
      <vt:lpstr>RQ</vt:lpstr>
      <vt:lpstr>Financial asset portfolio</vt:lpstr>
      <vt:lpstr>Data description</vt:lpstr>
      <vt:lpstr>Average values of financial asset portfolios</vt:lpstr>
      <vt:lpstr>Average structure of financial asset portfolios</vt:lpstr>
      <vt:lpstr>Prezentacja programu PowerPoint</vt:lpstr>
      <vt:lpstr>Prezentacja programu PowerPoint</vt:lpstr>
      <vt:lpstr>Decomposition of financial asset portfolios  </vt:lpstr>
      <vt:lpstr>Prezentacja programu PowerPoint</vt:lpstr>
      <vt:lpstr>Prezentacja programu PowerPoint</vt:lpstr>
      <vt:lpstr>Prezentacja programu PowerPoint</vt:lpstr>
      <vt:lpstr>Prezentacja programu PowerPoint</vt:lpstr>
      <vt:lpstr>Similarities / dissimilarities  in financial asset portfolios’ structure </vt:lpstr>
      <vt:lpstr>Fractional multinomial logit model  (fmlogit)</vt:lpstr>
      <vt:lpstr>Transformation of TFA, TRA, T_LIAB and NW into dummies denoting the affiliation of a HH  to one of the following classes</vt:lpstr>
      <vt:lpstr>HHs with the values of features  from the lowest range (class 1)   (% of population)</vt:lpstr>
      <vt:lpstr>The predicted structure of financial asset portfolio of a household characterised by HHM, GI, and T_PAY from the class 1</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Conclusions</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KATARZYNA KOCHANIAK</dc:creator>
  <cp:lastModifiedBy>Samsung</cp:lastModifiedBy>
  <cp:revision>70</cp:revision>
  <dcterms:created xsi:type="dcterms:W3CDTF">2016-05-16T07:44:36Z</dcterms:created>
  <dcterms:modified xsi:type="dcterms:W3CDTF">2016-09-21T09:51:32Z</dcterms:modified>
</cp:coreProperties>
</file>